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58" r:id="rId4"/>
    <p:sldId id="259" r:id="rId5"/>
    <p:sldId id="261" r:id="rId6"/>
    <p:sldId id="260" r:id="rId7"/>
    <p:sldId id="263" r:id="rId8"/>
    <p:sldId id="262" r:id="rId9"/>
    <p:sldId id="264" r:id="rId10"/>
    <p:sldId id="265" r:id="rId11"/>
    <p:sldId id="266" r:id="rId12"/>
    <p:sldId id="267" r:id="rId13"/>
    <p:sldId id="268" r:id="rId14"/>
    <p:sldId id="270" r:id="rId15"/>
    <p:sldId id="271" r:id="rId16"/>
    <p:sldId id="312"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13" r:id="rId33"/>
    <p:sldId id="314" r:id="rId34"/>
    <p:sldId id="315" r:id="rId35"/>
    <p:sldId id="287" r:id="rId36"/>
    <p:sldId id="295" r:id="rId37"/>
    <p:sldId id="296" r:id="rId38"/>
    <p:sldId id="297" r:id="rId39"/>
    <p:sldId id="298" r:id="rId40"/>
    <p:sldId id="299" r:id="rId41"/>
    <p:sldId id="288" r:id="rId42"/>
    <p:sldId id="300" r:id="rId43"/>
    <p:sldId id="301" r:id="rId44"/>
    <p:sldId id="302" r:id="rId45"/>
    <p:sldId id="303" r:id="rId46"/>
    <p:sldId id="304" r:id="rId47"/>
    <p:sldId id="305" r:id="rId48"/>
    <p:sldId id="306" r:id="rId49"/>
    <p:sldId id="307" r:id="rId50"/>
    <p:sldId id="308" r:id="rId51"/>
    <p:sldId id="289" r:id="rId52"/>
    <p:sldId id="309" r:id="rId53"/>
    <p:sldId id="310" r:id="rId54"/>
    <p:sldId id="311" r:id="rId55"/>
    <p:sldId id="290" r:id="rId56"/>
    <p:sldId id="291" r:id="rId57"/>
    <p:sldId id="293" r:id="rId58"/>
    <p:sldId id="292"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79" d="100"/>
          <a:sy n="79" d="100"/>
        </p:scale>
        <p:origin x="1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51392-E2E6-473F-B01E-CE6AE02BEE69}" type="datetimeFigureOut">
              <a:rPr lang="en-US" smtClean="0"/>
              <a:t>12/16/2015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992A6-326E-40A1-81D4-068A89244646}" type="slidenum">
              <a:rPr lang="en-US" smtClean="0"/>
              <a:t>‹#›</a:t>
            </a:fld>
            <a:endParaRPr lang="en-US"/>
          </a:p>
        </p:txBody>
      </p:sp>
    </p:spTree>
    <p:extLst>
      <p:ext uri="{BB962C8B-B14F-4D97-AF65-F5344CB8AC3E}">
        <p14:creationId xmlns:p14="http://schemas.microsoft.com/office/powerpoint/2010/main" val="3359722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C992A6-326E-40A1-81D4-068A89244646}" type="slidenum">
              <a:rPr lang="en-US" smtClean="0"/>
              <a:t>21</a:t>
            </a:fld>
            <a:endParaRPr lang="en-US"/>
          </a:p>
        </p:txBody>
      </p:sp>
    </p:spTree>
    <p:extLst>
      <p:ext uri="{BB962C8B-B14F-4D97-AF65-F5344CB8AC3E}">
        <p14:creationId xmlns:p14="http://schemas.microsoft.com/office/powerpoint/2010/main" val="211469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12/16/2015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transition spd="slow">
    <p:wipe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12/16/2015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transition spd="slow">
    <p:wipe dir="u"/>
  </p:transition>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github.com/"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GitHub for Blithering Idiots</a:t>
            </a:r>
            <a:endParaRPr lang="en-US" dirty="0"/>
          </a:p>
        </p:txBody>
      </p:sp>
      <p:sp>
        <p:nvSpPr>
          <p:cNvPr id="3" name="Subtitle 2"/>
          <p:cNvSpPr>
            <a:spLocks noGrp="1"/>
          </p:cNvSpPr>
          <p:nvPr>
            <p:ph type="subTitle" idx="1"/>
          </p:nvPr>
        </p:nvSpPr>
        <p:spPr/>
        <p:txBody>
          <a:bodyPr/>
          <a:lstStyle/>
          <a:p>
            <a:r>
              <a:rPr lang="en-US" dirty="0" smtClean="0"/>
              <a:t>Team 1559</a:t>
            </a:r>
            <a:endParaRPr lang="en-US" dirty="0"/>
          </a:p>
        </p:txBody>
      </p:sp>
      <p:pic>
        <p:nvPicPr>
          <p:cNvPr id="1026" name="Picture 2" descr="http://francislanglois.com/assets/github-black-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169" y="2817379"/>
            <a:ext cx="2203831" cy="2203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561628"/>
      </p:ext>
    </p:extLst>
  </p:cSld>
  <p:clrMapOvr>
    <a:masterClrMapping/>
  </p:clrMapOvr>
  <p:transition spd="slow">
    <p:wipe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31" t="3615" r="52196" b="50236"/>
          <a:stretch/>
        </p:blipFill>
        <p:spPr>
          <a:xfrm>
            <a:off x="280416" y="1572768"/>
            <a:ext cx="7227598" cy="3877056"/>
          </a:xfrm>
          <a:prstGeom prst="rect">
            <a:avLst/>
          </a:prstGeom>
          <a:ln>
            <a:solidFill>
              <a:schemeClr val="accent6"/>
            </a:solidFill>
          </a:ln>
        </p:spPr>
      </p:pic>
      <p:grpSp>
        <p:nvGrpSpPr>
          <p:cNvPr id="24" name="Group 23"/>
          <p:cNvGrpSpPr/>
          <p:nvPr/>
        </p:nvGrpSpPr>
        <p:grpSpPr>
          <a:xfrm>
            <a:off x="1694688" y="329184"/>
            <a:ext cx="2048256" cy="1975104"/>
            <a:chOff x="1694688" y="329184"/>
            <a:chExt cx="2048256" cy="1975104"/>
          </a:xfrm>
        </p:grpSpPr>
        <p:sp>
          <p:nvSpPr>
            <p:cNvPr id="5" name="TextBox 4"/>
            <p:cNvSpPr txBox="1"/>
            <p:nvPr/>
          </p:nvSpPr>
          <p:spPr>
            <a:xfrm>
              <a:off x="1694688" y="329184"/>
              <a:ext cx="1719072" cy="92333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Ensure that Create is selected</a:t>
              </a:r>
              <a:endParaRPr lang="en-US" dirty="0"/>
            </a:p>
          </p:txBody>
        </p:sp>
        <p:cxnSp>
          <p:nvCxnSpPr>
            <p:cNvPr id="7" name="Straight Connector 6"/>
            <p:cNvCxnSpPr>
              <a:stCxn id="5" idx="2"/>
            </p:cNvCxnSpPr>
            <p:nvPr/>
          </p:nvCxnSpPr>
          <p:spPr>
            <a:xfrm>
              <a:off x="2554224" y="1252514"/>
              <a:ext cx="1188720" cy="1051774"/>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5" name="Group 24"/>
          <p:cNvGrpSpPr/>
          <p:nvPr/>
        </p:nvGrpSpPr>
        <p:grpSpPr>
          <a:xfrm>
            <a:off x="2438401" y="1842623"/>
            <a:ext cx="9229343" cy="1266337"/>
            <a:chOff x="2438401" y="1842623"/>
            <a:chExt cx="9229343" cy="1266337"/>
          </a:xfrm>
        </p:grpSpPr>
        <p:sp>
          <p:nvSpPr>
            <p:cNvPr id="8" name="TextBox 7"/>
            <p:cNvSpPr txBox="1"/>
            <p:nvPr/>
          </p:nvSpPr>
          <p:spPr>
            <a:xfrm>
              <a:off x="7794526" y="1842623"/>
              <a:ext cx="3873218"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Give your repo a nice name:</a:t>
              </a:r>
            </a:p>
            <a:p>
              <a:r>
                <a:rPr lang="en-US" dirty="0" smtClean="0"/>
                <a:t>Generally short, and descriptive</a:t>
              </a:r>
              <a:endParaRPr lang="en-US" dirty="0"/>
            </a:p>
          </p:txBody>
        </p:sp>
        <p:cxnSp>
          <p:nvCxnSpPr>
            <p:cNvPr id="9" name="Straight Connector 8"/>
            <p:cNvCxnSpPr>
              <a:stCxn id="8" idx="2"/>
            </p:cNvCxnSpPr>
            <p:nvPr/>
          </p:nvCxnSpPr>
          <p:spPr>
            <a:xfrm flipH="1">
              <a:off x="2438401" y="2488954"/>
              <a:ext cx="7292734" cy="620006"/>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6" name="Group 25"/>
          <p:cNvGrpSpPr/>
          <p:nvPr/>
        </p:nvGrpSpPr>
        <p:grpSpPr>
          <a:xfrm>
            <a:off x="4779264" y="2943475"/>
            <a:ext cx="6539879" cy="923330"/>
            <a:chOff x="4779264" y="2943475"/>
            <a:chExt cx="6539879" cy="923330"/>
          </a:xfrm>
        </p:grpSpPr>
        <p:sp>
          <p:nvSpPr>
            <p:cNvPr id="13" name="TextBox 12"/>
            <p:cNvSpPr txBox="1"/>
            <p:nvPr/>
          </p:nvSpPr>
          <p:spPr>
            <a:xfrm>
              <a:off x="8143127" y="2943475"/>
              <a:ext cx="3176016" cy="92333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This is OK, unless you want it to make the repository in a specific location</a:t>
              </a:r>
              <a:endParaRPr lang="en-US" dirty="0"/>
            </a:p>
          </p:txBody>
        </p:sp>
        <p:cxnSp>
          <p:nvCxnSpPr>
            <p:cNvPr id="14" name="Straight Connector 13"/>
            <p:cNvCxnSpPr>
              <a:stCxn id="13" idx="1"/>
            </p:cNvCxnSpPr>
            <p:nvPr/>
          </p:nvCxnSpPr>
          <p:spPr>
            <a:xfrm flipH="1">
              <a:off x="4779264" y="3405140"/>
              <a:ext cx="3363863" cy="158341"/>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7" name="Group 26"/>
          <p:cNvGrpSpPr/>
          <p:nvPr/>
        </p:nvGrpSpPr>
        <p:grpSpPr>
          <a:xfrm>
            <a:off x="2304288" y="4025146"/>
            <a:ext cx="8089392" cy="772561"/>
            <a:chOff x="2304288" y="4025146"/>
            <a:chExt cx="8089392" cy="772561"/>
          </a:xfrm>
        </p:grpSpPr>
        <p:sp>
          <p:nvSpPr>
            <p:cNvPr id="19" name="TextBox 18"/>
            <p:cNvSpPr txBox="1"/>
            <p:nvPr/>
          </p:nvSpPr>
          <p:spPr>
            <a:xfrm>
              <a:off x="8674608" y="4151376"/>
              <a:ext cx="1719072"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DO NOT TOUCH!</a:t>
              </a:r>
              <a:endParaRPr lang="en-US" dirty="0"/>
            </a:p>
          </p:txBody>
        </p:sp>
        <p:cxnSp>
          <p:nvCxnSpPr>
            <p:cNvPr id="20" name="Straight Connector 19"/>
            <p:cNvCxnSpPr>
              <a:stCxn id="19" idx="1"/>
            </p:cNvCxnSpPr>
            <p:nvPr/>
          </p:nvCxnSpPr>
          <p:spPr>
            <a:xfrm flipH="1" flipV="1">
              <a:off x="2304288" y="4025146"/>
              <a:ext cx="6370320" cy="449396"/>
            </a:xfrm>
            <a:prstGeom prst="line">
              <a:avLst/>
            </a:prstGeom>
          </p:spPr>
          <p:style>
            <a:lnRef idx="3">
              <a:schemeClr val="accent6"/>
            </a:lnRef>
            <a:fillRef idx="0">
              <a:schemeClr val="accent6"/>
            </a:fillRef>
            <a:effectRef idx="2">
              <a:schemeClr val="accent6"/>
            </a:effectRef>
            <a:fontRef idx="minor">
              <a:schemeClr val="tx1"/>
            </a:fontRef>
          </p:style>
        </p:cxnSp>
      </p:grpSp>
      <p:sp>
        <p:nvSpPr>
          <p:cNvPr id="23" name="Rectangle 22"/>
          <p:cNvSpPr/>
          <p:nvPr/>
        </p:nvSpPr>
        <p:spPr>
          <a:xfrm>
            <a:off x="521386" y="5775281"/>
            <a:ext cx="11126764" cy="830997"/>
          </a:xfrm>
          <a:prstGeom prst="rect">
            <a:avLst/>
          </a:prstGeom>
          <a:noFill/>
        </p:spPr>
        <p:txBody>
          <a:bodyPr wrap="none" lIns="91440" tIns="45720" rIns="91440" bIns="45720">
            <a:spAutoFit/>
          </a:bodyPr>
          <a:lstStyle/>
          <a:p>
            <a:pPr algn="ctr"/>
            <a:r>
              <a:rPr lang="en-US" sz="4800" b="1" cap="none" spc="0" dirty="0" smtClean="0">
                <a:ln w="22225">
                  <a:solidFill>
                    <a:schemeClr val="accent2"/>
                  </a:solidFill>
                  <a:prstDash val="solid"/>
                </a:ln>
                <a:solidFill>
                  <a:schemeClr val="accent2">
                    <a:lumMod val="40000"/>
                    <a:lumOff val="60000"/>
                  </a:schemeClr>
                </a:solidFill>
                <a:effectLst/>
              </a:rPr>
              <a:t>If it looks OK, click </a:t>
            </a:r>
            <a:r>
              <a:rPr lang="en-US" sz="4800" b="1" i="1" cap="none" spc="0" dirty="0" smtClean="0">
                <a:ln w="22225">
                  <a:solidFill>
                    <a:schemeClr val="accent2"/>
                  </a:solidFill>
                  <a:prstDash val="solid"/>
                </a:ln>
                <a:solidFill>
                  <a:schemeClr val="accent2">
                    <a:lumMod val="40000"/>
                    <a:lumOff val="60000"/>
                  </a:schemeClr>
                </a:solidFill>
                <a:effectLst/>
              </a:rPr>
              <a:t>Create Repository</a:t>
            </a:r>
            <a:endParaRPr lang="en-US" sz="4800" b="1" i="1" cap="none" spc="0" dirty="0">
              <a:ln w="22225">
                <a:solidFill>
                  <a:schemeClr val="accent2"/>
                </a:solidFill>
                <a:prstDash val="solid"/>
              </a:ln>
              <a:solidFill>
                <a:schemeClr val="accent2">
                  <a:lumMod val="40000"/>
                  <a:lumOff val="60000"/>
                </a:schemeClr>
              </a:solidFill>
              <a:effectLst/>
            </a:endParaRPr>
          </a:p>
        </p:txBody>
      </p:sp>
      <p:sp>
        <p:nvSpPr>
          <p:cNvPr id="29" name="Rectangle 28"/>
          <p:cNvSpPr/>
          <p:nvPr/>
        </p:nvSpPr>
        <p:spPr>
          <a:xfrm>
            <a:off x="2816352" y="4474542"/>
            <a:ext cx="2243328" cy="69486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800827"/>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0" presetClass="entr" presetSubtype="0" decel="10000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1000" fill="hold"/>
                                        <p:tgtEl>
                                          <p:spTgt spid="29"/>
                                        </p:tgtEl>
                                        <p:attrNameLst>
                                          <p:attrName>ppt_w</p:attrName>
                                        </p:attrNameLst>
                                      </p:cBhvr>
                                      <p:tavLst>
                                        <p:tav tm="0">
                                          <p:val>
                                            <p:strVal val="#ppt_w+.3"/>
                                          </p:val>
                                        </p:tav>
                                        <p:tav tm="100000">
                                          <p:val>
                                            <p:strVal val="#ppt_w"/>
                                          </p:val>
                                        </p:tav>
                                      </p:tavLst>
                                    </p:anim>
                                    <p:anim calcmode="lin" valueType="num">
                                      <p:cBhvr>
                                        <p:cTn id="35" dur="1000" fill="hold"/>
                                        <p:tgtEl>
                                          <p:spTgt spid="29"/>
                                        </p:tgtEl>
                                        <p:attrNameLst>
                                          <p:attrName>ppt_h</p:attrName>
                                        </p:attrNameLst>
                                      </p:cBhvr>
                                      <p:tavLst>
                                        <p:tav tm="0">
                                          <p:val>
                                            <p:strVal val="#ppt_h"/>
                                          </p:val>
                                        </p:tav>
                                        <p:tav tm="100000">
                                          <p:val>
                                            <p:strVal val="#ppt_h"/>
                                          </p:val>
                                        </p:tav>
                                      </p:tavLst>
                                    </p:anim>
                                    <p:animEffect transition="in" filter="fade">
                                      <p:cBhvr>
                                        <p:cTn id="3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idx="1"/>
          </p:nvPr>
        </p:nvSpPr>
        <p:spPr/>
        <p:txBody>
          <a:bodyPr anchor="t"/>
          <a:lstStyle/>
          <a:p>
            <a:r>
              <a:rPr lang="en-US" dirty="0" smtClean="0"/>
              <a:t>Now there’s a local repository ready to track your stuff!</a:t>
            </a:r>
          </a:p>
          <a:p>
            <a:r>
              <a:rPr lang="en-US" dirty="0" smtClean="0"/>
              <a:t>Take a look…</a:t>
            </a:r>
            <a:endParaRPr lang="en-US" dirty="0"/>
          </a:p>
        </p:txBody>
      </p:sp>
      <p:pic>
        <p:nvPicPr>
          <p:cNvPr id="3074" name="Picture 2" descr="http://pacesmith.com/wp-content/uploads/2013/03/544327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927" y="719264"/>
            <a:ext cx="3089311" cy="17918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18712" y="3005013"/>
            <a:ext cx="5389816" cy="3658434"/>
          </a:xfrm>
          <a:prstGeom prst="rect">
            <a:avLst/>
          </a:prstGeom>
        </p:spPr>
      </p:pic>
      <p:pic>
        <p:nvPicPr>
          <p:cNvPr id="5" name="Picture 4"/>
          <p:cNvPicPr>
            <a:picLocks noChangeAspect="1"/>
          </p:cNvPicPr>
          <p:nvPr/>
        </p:nvPicPr>
        <p:blipFill>
          <a:blip r:embed="rId4"/>
          <a:stretch>
            <a:fillRect/>
          </a:stretch>
        </p:blipFill>
        <p:spPr>
          <a:xfrm>
            <a:off x="6390600" y="3002621"/>
            <a:ext cx="5393340" cy="3660826"/>
          </a:xfrm>
          <a:prstGeom prst="rect">
            <a:avLst/>
          </a:prstGeom>
        </p:spPr>
      </p:pic>
    </p:spTree>
    <p:extLst>
      <p:ext uri="{BB962C8B-B14F-4D97-AF65-F5344CB8AC3E}">
        <p14:creationId xmlns:p14="http://schemas.microsoft.com/office/powerpoint/2010/main" val="104405951"/>
      </p:ext>
    </p:extLst>
  </p:cSld>
  <p:clrMapOvr>
    <a:masterClrMapping/>
  </p:clrMapOvr>
  <p:transition spd="slow">
    <p:wipe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a Repo</a:t>
            </a:r>
            <a:endParaRPr lang="en-US" dirty="0"/>
          </a:p>
        </p:txBody>
      </p:sp>
      <p:pic>
        <p:nvPicPr>
          <p:cNvPr id="4" name="Picture 3"/>
          <p:cNvPicPr>
            <a:picLocks noChangeAspect="1"/>
          </p:cNvPicPr>
          <p:nvPr/>
        </p:nvPicPr>
        <p:blipFill>
          <a:blip r:embed="rId2"/>
          <a:stretch>
            <a:fillRect/>
          </a:stretch>
        </p:blipFill>
        <p:spPr>
          <a:xfrm>
            <a:off x="266700" y="219075"/>
            <a:ext cx="11658600" cy="6419850"/>
          </a:xfrm>
          <a:prstGeom prst="rect">
            <a:avLst/>
          </a:prstGeom>
        </p:spPr>
      </p:pic>
      <p:sp>
        <p:nvSpPr>
          <p:cNvPr id="5" name="Up Arrow 4"/>
          <p:cNvSpPr/>
          <p:nvPr/>
        </p:nvSpPr>
        <p:spPr>
          <a:xfrm rot="3970880">
            <a:off x="7251540" y="-463741"/>
            <a:ext cx="2501900" cy="5395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256770"/>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66700" y="219075"/>
            <a:ext cx="11658600" cy="6419850"/>
          </a:xfrm>
          <a:prstGeom prst="rect">
            <a:avLst/>
          </a:prstGeom>
        </p:spPr>
      </p:pic>
      <p:pic>
        <p:nvPicPr>
          <p:cNvPr id="14" name="Picture 13"/>
          <p:cNvPicPr>
            <a:picLocks noChangeAspect="1"/>
          </p:cNvPicPr>
          <p:nvPr/>
        </p:nvPicPr>
        <p:blipFill rotWithShape="1">
          <a:blip r:embed="rId4"/>
          <a:srcRect l="57268" t="9786" r="275" b="35139"/>
          <a:stretch/>
        </p:blipFill>
        <p:spPr>
          <a:xfrm>
            <a:off x="5533150" y="680119"/>
            <a:ext cx="6486144" cy="4632961"/>
          </a:xfrm>
          <a:prstGeom prst="rect">
            <a:avLst/>
          </a:prstGeom>
          <a:ln>
            <a:solidFill>
              <a:schemeClr val="accent6"/>
            </a:solidFill>
          </a:ln>
        </p:spPr>
      </p:pic>
      <p:grpSp>
        <p:nvGrpSpPr>
          <p:cNvPr id="4" name="Group 3"/>
          <p:cNvGrpSpPr/>
          <p:nvPr/>
        </p:nvGrpSpPr>
        <p:grpSpPr>
          <a:xfrm flipH="1">
            <a:off x="617728" y="1461623"/>
            <a:ext cx="6278372" cy="1256177"/>
            <a:chOff x="5389372" y="1842623"/>
            <a:chExt cx="6278372" cy="1256177"/>
          </a:xfrm>
        </p:grpSpPr>
        <p:sp>
          <p:nvSpPr>
            <p:cNvPr id="5" name="TextBox 4"/>
            <p:cNvSpPr txBox="1"/>
            <p:nvPr/>
          </p:nvSpPr>
          <p:spPr>
            <a:xfrm>
              <a:off x="7794526" y="1842623"/>
              <a:ext cx="3873218"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Give your repo a brief description</a:t>
              </a:r>
              <a:endParaRPr lang="en-US" dirty="0"/>
            </a:p>
          </p:txBody>
        </p:sp>
        <p:cxnSp>
          <p:nvCxnSpPr>
            <p:cNvPr id="6" name="Straight Connector 5"/>
            <p:cNvCxnSpPr>
              <a:stCxn id="5" idx="2"/>
            </p:cNvCxnSpPr>
            <p:nvPr/>
          </p:nvCxnSpPr>
          <p:spPr>
            <a:xfrm flipH="1">
              <a:off x="5389372" y="2488954"/>
              <a:ext cx="4341763" cy="609846"/>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8" name="Group 7"/>
          <p:cNvGrpSpPr/>
          <p:nvPr/>
        </p:nvGrpSpPr>
        <p:grpSpPr>
          <a:xfrm flipH="1">
            <a:off x="754183" y="2819251"/>
            <a:ext cx="6012377" cy="1477328"/>
            <a:chOff x="5655367" y="1842623"/>
            <a:chExt cx="6012377" cy="1477328"/>
          </a:xfrm>
        </p:grpSpPr>
        <p:sp>
          <p:nvSpPr>
            <p:cNvPr id="9" name="TextBox 8"/>
            <p:cNvSpPr txBox="1"/>
            <p:nvPr/>
          </p:nvSpPr>
          <p:spPr>
            <a:xfrm>
              <a:off x="7794526" y="1842623"/>
              <a:ext cx="3873218" cy="1477328"/>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Select the appropriate account to publish to…</a:t>
              </a:r>
            </a:p>
            <a:p>
              <a:r>
                <a:rPr lang="en-US" b="1" dirty="0" smtClean="0"/>
                <a:t>You:</a:t>
              </a:r>
              <a:r>
                <a:rPr lang="en-US" dirty="0" smtClean="0"/>
                <a:t> Nobody cares</a:t>
              </a:r>
            </a:p>
            <a:p>
              <a:r>
                <a:rPr lang="en-US" b="1" dirty="0" smtClean="0"/>
                <a:t>Team1559:</a:t>
              </a:r>
              <a:r>
                <a:rPr lang="en-US" dirty="0" smtClean="0"/>
                <a:t> Robotics related things!</a:t>
              </a:r>
              <a:endParaRPr lang="en-US" b="1" dirty="0"/>
            </a:p>
          </p:txBody>
        </p:sp>
        <p:cxnSp>
          <p:nvCxnSpPr>
            <p:cNvPr id="10" name="Straight Connector 9"/>
            <p:cNvCxnSpPr>
              <a:stCxn id="9" idx="1"/>
            </p:cNvCxnSpPr>
            <p:nvPr/>
          </p:nvCxnSpPr>
          <p:spPr>
            <a:xfrm flipH="1" flipV="1">
              <a:off x="5655367" y="2196347"/>
              <a:ext cx="2139159" cy="384940"/>
            </a:xfrm>
            <a:prstGeom prst="line">
              <a:avLst/>
            </a:prstGeom>
          </p:spPr>
          <p:style>
            <a:lnRef idx="3">
              <a:schemeClr val="accent6"/>
            </a:lnRef>
            <a:fillRef idx="0">
              <a:schemeClr val="accent6"/>
            </a:fillRef>
            <a:effectRef idx="2">
              <a:schemeClr val="accent6"/>
            </a:effectRef>
            <a:fontRef idx="minor">
              <a:schemeClr val="tx1"/>
            </a:fontRef>
          </p:style>
        </p:cxnSp>
      </p:grpSp>
      <p:sp>
        <p:nvSpPr>
          <p:cNvPr id="13" name="Rectangle 12"/>
          <p:cNvSpPr/>
          <p:nvPr/>
        </p:nvSpPr>
        <p:spPr>
          <a:xfrm>
            <a:off x="7654558" y="4406307"/>
            <a:ext cx="2243328" cy="69486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353344"/>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3"/>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Celebrate!</a:t>
            </a:r>
            <a:endParaRPr lang="en-US" dirty="0"/>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00" y="2286000"/>
            <a:ext cx="3085536" cy="2314152"/>
          </a:xfrm>
          <a:prstGeom prst="rect">
            <a:avLst/>
          </a:prstGeom>
        </p:spPr>
      </p:pic>
    </p:spTree>
    <p:extLst>
      <p:ext uri="{BB962C8B-B14F-4D97-AF65-F5344CB8AC3E}">
        <p14:creationId xmlns:p14="http://schemas.microsoft.com/office/powerpoint/2010/main" val="1744843401"/>
      </p:ext>
    </p:extLst>
  </p:cSld>
  <p:clrMapOvr>
    <a:masterClrMapping/>
  </p:clrMapOvr>
  <p:transition spd="slow">
    <p:wipe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Not so fast…</a:t>
            </a:r>
            <a:endParaRPr lang="en-US" dirty="0"/>
          </a:p>
        </p:txBody>
      </p:sp>
      <p:sp>
        <p:nvSpPr>
          <p:cNvPr id="5" name="Content Placeholder 4"/>
          <p:cNvSpPr>
            <a:spLocks noGrp="1"/>
          </p:cNvSpPr>
          <p:nvPr>
            <p:ph idx="1"/>
          </p:nvPr>
        </p:nvSpPr>
        <p:spPr/>
        <p:txBody>
          <a:bodyPr anchor="t"/>
          <a:lstStyle/>
          <a:p>
            <a:r>
              <a:rPr lang="en-US" dirty="0" smtClean="0"/>
              <a:t>You just created and published an empty repository. </a:t>
            </a:r>
            <a:r>
              <a:rPr lang="en-US" dirty="0" smtClean="0">
                <a:sym typeface="Wingdings" panose="05000000000000000000" pitchFamily="2" charset="2"/>
              </a:rPr>
              <a:t></a:t>
            </a:r>
          </a:p>
          <a:p>
            <a:r>
              <a:rPr lang="en-US" dirty="0" smtClean="0">
                <a:sym typeface="Wingdings" panose="05000000000000000000" pitchFamily="2" charset="2"/>
              </a:rPr>
              <a:t>Time to add stuff!</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220" y="1417638"/>
            <a:ext cx="4191000" cy="3143250"/>
          </a:xfrm>
          <a:prstGeom prst="rect">
            <a:avLst/>
          </a:prstGeom>
        </p:spPr>
      </p:pic>
      <p:pic>
        <p:nvPicPr>
          <p:cNvPr id="7" name="Picture 6"/>
          <p:cNvPicPr>
            <a:picLocks noChangeAspect="1"/>
          </p:cNvPicPr>
          <p:nvPr/>
        </p:nvPicPr>
        <p:blipFill>
          <a:blip r:embed="rId3"/>
          <a:stretch>
            <a:fillRect/>
          </a:stretch>
        </p:blipFill>
        <p:spPr>
          <a:xfrm>
            <a:off x="1013928" y="3002621"/>
            <a:ext cx="5393340" cy="3660826"/>
          </a:xfrm>
          <a:prstGeom prst="rect">
            <a:avLst/>
          </a:prstGeom>
        </p:spPr>
      </p:pic>
      <p:pic>
        <p:nvPicPr>
          <p:cNvPr id="4100" name="Picture 4" descr="http://findicons.com/files/icons/1637/file_icons_vs_2/256/gi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60184">
            <a:off x="1013928" y="379764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cs.wellesley.edu/~btjaden/Rockhopper/images/sour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72" y="320701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838990"/>
      </p:ext>
    </p:extLst>
  </p:cSld>
  <p:clrMapOvr>
    <a:masterClrMapping/>
  </p:clrMapOvr>
  <p:transition spd="slow">
    <p:wipe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Existing Repo</a:t>
            </a:r>
            <a:endParaRPr lang="en-US" dirty="0"/>
          </a:p>
        </p:txBody>
      </p:sp>
      <p:sp>
        <p:nvSpPr>
          <p:cNvPr id="5" name="Text Placeholder 4"/>
          <p:cNvSpPr>
            <a:spLocks noGrp="1"/>
          </p:cNvSpPr>
          <p:nvPr>
            <p:ph type="body" idx="1"/>
          </p:nvPr>
        </p:nvSpPr>
        <p:spPr/>
        <p:txBody>
          <a:bodyPr/>
          <a:lstStyle/>
          <a:p>
            <a:r>
              <a:rPr lang="en-US" dirty="0" smtClean="0"/>
              <a:t>If you want to add code to an existing repository</a:t>
            </a:r>
            <a:endParaRPr lang="en-US" dirty="0"/>
          </a:p>
        </p:txBody>
      </p:sp>
    </p:spTree>
    <p:extLst>
      <p:ext uri="{BB962C8B-B14F-4D97-AF65-F5344CB8AC3E}">
        <p14:creationId xmlns:p14="http://schemas.microsoft.com/office/powerpoint/2010/main" val="3976241386"/>
      </p:ext>
    </p:extLst>
  </p:cSld>
  <p:clrMapOvr>
    <a:masterClrMapping/>
  </p:clrMapOvr>
  <p:transition spd="slow">
    <p:wipe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Eclipse project to track</a:t>
            </a:r>
            <a:endParaRPr lang="en-US" dirty="0"/>
          </a:p>
        </p:txBody>
      </p:sp>
      <p:sp>
        <p:nvSpPr>
          <p:cNvPr id="3" name="Content Placeholder 2"/>
          <p:cNvSpPr>
            <a:spLocks noGrp="1"/>
          </p:cNvSpPr>
          <p:nvPr>
            <p:ph idx="1"/>
          </p:nvPr>
        </p:nvSpPr>
        <p:spPr/>
        <p:txBody>
          <a:bodyPr anchor="t"/>
          <a:lstStyle/>
          <a:p>
            <a:r>
              <a:rPr lang="en-US" dirty="0" smtClean="0"/>
              <a:t>Select the New Project Wizard </a:t>
            </a:r>
          </a:p>
          <a:p>
            <a:pPr lvl="1"/>
            <a:r>
              <a:rPr lang="en-US" dirty="0" smtClean="0"/>
              <a:t>(CTRL+N, Or File &gt; New &gt; Other…)</a:t>
            </a:r>
          </a:p>
          <a:p>
            <a:r>
              <a:rPr lang="en-US" dirty="0" smtClean="0"/>
              <a:t>Select the type of project you want to create</a:t>
            </a:r>
          </a:p>
          <a:p>
            <a:endParaRPr lang="en-US" dirty="0"/>
          </a:p>
          <a:p>
            <a:endParaRPr lang="en-US" dirty="0" smtClean="0"/>
          </a:p>
          <a:p>
            <a:endParaRPr lang="en-US" dirty="0"/>
          </a:p>
          <a:p>
            <a:endParaRPr lang="en-US" dirty="0" smtClean="0"/>
          </a:p>
          <a:p>
            <a:r>
              <a:rPr lang="en-US" dirty="0" smtClean="0"/>
              <a:t>Note: You can simply drag and drop any type of </a:t>
            </a:r>
            <a:br>
              <a:rPr lang="en-US" dirty="0" smtClean="0"/>
            </a:br>
            <a:r>
              <a:rPr lang="en-US" dirty="0" smtClean="0"/>
              <a:t>folder or file into the GitHub Repository Directory</a:t>
            </a:r>
          </a:p>
        </p:txBody>
      </p:sp>
      <p:pic>
        <p:nvPicPr>
          <p:cNvPr id="4" name="Picture 3"/>
          <p:cNvPicPr>
            <a:picLocks noChangeAspect="1"/>
          </p:cNvPicPr>
          <p:nvPr/>
        </p:nvPicPr>
        <p:blipFill>
          <a:blip r:embed="rId2"/>
          <a:stretch>
            <a:fillRect/>
          </a:stretch>
        </p:blipFill>
        <p:spPr>
          <a:xfrm>
            <a:off x="6837835" y="1659292"/>
            <a:ext cx="5000625" cy="4762500"/>
          </a:xfrm>
          <a:prstGeom prst="rect">
            <a:avLst/>
          </a:prstGeom>
        </p:spPr>
      </p:pic>
      <p:grpSp>
        <p:nvGrpSpPr>
          <p:cNvPr id="6" name="Group 5"/>
          <p:cNvGrpSpPr/>
          <p:nvPr/>
        </p:nvGrpSpPr>
        <p:grpSpPr>
          <a:xfrm flipH="1">
            <a:off x="523811" y="3892590"/>
            <a:ext cx="6779197" cy="840221"/>
            <a:chOff x="4888547" y="1842623"/>
            <a:chExt cx="6779197" cy="840221"/>
          </a:xfrm>
        </p:grpSpPr>
        <p:sp>
          <p:nvSpPr>
            <p:cNvPr id="7" name="TextBox 6"/>
            <p:cNvSpPr txBox="1"/>
            <p:nvPr/>
          </p:nvSpPr>
          <p:spPr>
            <a:xfrm>
              <a:off x="7794526" y="1842623"/>
              <a:ext cx="3873218"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Probably this one most of the time!</a:t>
              </a:r>
              <a:endParaRPr lang="en-US" dirty="0"/>
            </a:p>
          </p:txBody>
        </p:sp>
        <p:cxnSp>
          <p:nvCxnSpPr>
            <p:cNvPr id="8" name="Straight Connector 7"/>
            <p:cNvCxnSpPr>
              <a:stCxn id="7" idx="1"/>
            </p:cNvCxnSpPr>
            <p:nvPr/>
          </p:nvCxnSpPr>
          <p:spPr>
            <a:xfrm flipH="1">
              <a:off x="4888547" y="2165789"/>
              <a:ext cx="2905979" cy="517055"/>
            </a:xfrm>
            <a:prstGeom prst="line">
              <a:avLst/>
            </a:prstGeom>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898992347"/>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wizard…</a:t>
            </a:r>
            <a:endParaRPr lang="en-US" dirty="0"/>
          </a:p>
        </p:txBody>
      </p:sp>
      <p:pic>
        <p:nvPicPr>
          <p:cNvPr id="4" name="Picture 3"/>
          <p:cNvPicPr>
            <a:picLocks noChangeAspect="1"/>
          </p:cNvPicPr>
          <p:nvPr/>
        </p:nvPicPr>
        <p:blipFill>
          <a:blip r:embed="rId2"/>
          <a:stretch>
            <a:fillRect/>
          </a:stretch>
        </p:blipFill>
        <p:spPr>
          <a:xfrm>
            <a:off x="3595686" y="1973199"/>
            <a:ext cx="5000625" cy="4848225"/>
          </a:xfrm>
          <a:prstGeom prst="rect">
            <a:avLst/>
          </a:prstGeom>
        </p:spPr>
      </p:pic>
    </p:spTree>
    <p:extLst>
      <p:ext uri="{BB962C8B-B14F-4D97-AF65-F5344CB8AC3E}">
        <p14:creationId xmlns:p14="http://schemas.microsoft.com/office/powerpoint/2010/main" val="3507344"/>
      </p:ext>
    </p:extLst>
  </p:cSld>
  <p:clrMapOvr>
    <a:masterClrMapping/>
  </p:clrMapOvr>
  <p:transition spd="slow">
    <p:wipe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panose="05000000000000000000" pitchFamily="2" charset="2"/>
              </a:rPr>
              <a:t>Add the Project to the Repo</a:t>
            </a:r>
            <a:endParaRPr lang="en-US" dirty="0"/>
          </a:p>
        </p:txBody>
      </p:sp>
      <p:sp>
        <p:nvSpPr>
          <p:cNvPr id="3" name="Content Placeholder 2"/>
          <p:cNvSpPr>
            <a:spLocks noGrp="1"/>
          </p:cNvSpPr>
          <p:nvPr>
            <p:ph idx="1"/>
          </p:nvPr>
        </p:nvSpPr>
        <p:spPr>
          <a:xfrm>
            <a:off x="818712" y="2222287"/>
            <a:ext cx="5533320" cy="3636511"/>
          </a:xfrm>
        </p:spPr>
        <p:txBody>
          <a:bodyPr anchor="t"/>
          <a:lstStyle/>
          <a:p>
            <a:r>
              <a:rPr lang="en-US" dirty="0" smtClean="0"/>
              <a:t>Unfortunately, the FIRST provided Wizard for creating new projects does not have functionality to save the project to any location </a:t>
            </a:r>
            <a:r>
              <a:rPr lang="en-US" dirty="0" smtClean="0">
                <a:sym typeface="Wingdings" panose="05000000000000000000" pitchFamily="2" charset="2"/>
              </a:rPr>
              <a:t>. It saves to the workspace by default. Lucky us!</a:t>
            </a:r>
          </a:p>
          <a:p>
            <a:r>
              <a:rPr lang="en-US" dirty="0" smtClean="0">
                <a:sym typeface="Wingdings" panose="05000000000000000000" pitchFamily="2" charset="2"/>
              </a:rPr>
              <a:t>Right click the project in the Package Explorer in Eclipse</a:t>
            </a:r>
          </a:p>
          <a:p>
            <a:r>
              <a:rPr lang="en-US" dirty="0" smtClean="0">
                <a:sym typeface="Wingdings" panose="05000000000000000000" pitchFamily="2" charset="2"/>
              </a:rPr>
              <a:t>Select Show In &gt; System Explorer</a:t>
            </a:r>
          </a:p>
          <a:p>
            <a:endParaRPr lang="en-US" dirty="0" smtClean="0">
              <a:sym typeface="Wingdings" panose="05000000000000000000" pitchFamily="2" charset="2"/>
            </a:endParaRPr>
          </a:p>
        </p:txBody>
      </p:sp>
      <p:pic>
        <p:nvPicPr>
          <p:cNvPr id="6" name="Picture 5"/>
          <p:cNvPicPr>
            <a:picLocks noChangeAspect="1"/>
          </p:cNvPicPr>
          <p:nvPr/>
        </p:nvPicPr>
        <p:blipFill rotWithShape="1">
          <a:blip r:embed="rId2"/>
          <a:srcRect l="600" t="8839" r="54700" b="5721"/>
          <a:stretch/>
        </p:blipFill>
        <p:spPr>
          <a:xfrm>
            <a:off x="7172732" y="1417638"/>
            <a:ext cx="4336516" cy="5180536"/>
          </a:xfrm>
          <a:prstGeom prst="rect">
            <a:avLst/>
          </a:prstGeom>
        </p:spPr>
      </p:pic>
    </p:spTree>
    <p:extLst>
      <p:ext uri="{BB962C8B-B14F-4D97-AF65-F5344CB8AC3E}">
        <p14:creationId xmlns:p14="http://schemas.microsoft.com/office/powerpoint/2010/main" val="1584480367"/>
      </p:ext>
    </p:extLst>
  </p:cSld>
  <p:clrMapOvr>
    <a:masterClrMapping/>
  </p:clrMapOvr>
  <p:transition spd="slow">
    <p:wipe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-Who?</a:t>
            </a:r>
            <a:endParaRPr lang="en-US" dirty="0"/>
          </a:p>
        </p:txBody>
      </p:sp>
      <p:sp>
        <p:nvSpPr>
          <p:cNvPr id="3" name="Content Placeholder 2"/>
          <p:cNvSpPr>
            <a:spLocks noGrp="1"/>
          </p:cNvSpPr>
          <p:nvPr>
            <p:ph idx="1"/>
          </p:nvPr>
        </p:nvSpPr>
        <p:spPr/>
        <p:txBody>
          <a:bodyPr anchor="t">
            <a:normAutofit/>
          </a:bodyPr>
          <a:lstStyle/>
          <a:p>
            <a:r>
              <a:rPr lang="en-US" sz="2800" dirty="0" smtClean="0"/>
              <a:t>Web-based code sharing/tracking software</a:t>
            </a:r>
          </a:p>
          <a:p>
            <a:pPr lvl="1"/>
            <a:r>
              <a:rPr lang="en-US" sz="2400" dirty="0" smtClean="0"/>
              <a:t>Great for collaboration</a:t>
            </a:r>
          </a:p>
          <a:p>
            <a:pPr lvl="1"/>
            <a:r>
              <a:rPr lang="en-US" sz="2400" dirty="0" smtClean="0"/>
              <a:t>Easy to get others up to speed with commit messages/comments</a:t>
            </a:r>
          </a:p>
        </p:txBody>
      </p:sp>
    </p:spTree>
    <p:extLst>
      <p:ext uri="{BB962C8B-B14F-4D97-AF65-F5344CB8AC3E}">
        <p14:creationId xmlns:p14="http://schemas.microsoft.com/office/powerpoint/2010/main" val="3762350648"/>
      </p:ext>
    </p:extLst>
  </p:cSld>
  <p:clrMapOvr>
    <a:masterClrMapping/>
  </p:clrMapOvr>
  <p:transition spd="slow">
    <p:wipe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 the project into the Repository</a:t>
            </a:r>
            <a:endParaRPr lang="en-US" dirty="0"/>
          </a:p>
        </p:txBody>
      </p:sp>
      <p:sp>
        <p:nvSpPr>
          <p:cNvPr id="10" name="Content Placeholder 9"/>
          <p:cNvSpPr>
            <a:spLocks noGrp="1"/>
          </p:cNvSpPr>
          <p:nvPr>
            <p:ph idx="1"/>
          </p:nvPr>
        </p:nvSpPr>
        <p:spPr>
          <a:xfrm>
            <a:off x="587063" y="2427331"/>
            <a:ext cx="4356607" cy="3636511"/>
          </a:xfrm>
        </p:spPr>
        <p:txBody>
          <a:bodyPr/>
          <a:lstStyle/>
          <a:p>
            <a:r>
              <a:rPr lang="en-US" dirty="0" smtClean="0"/>
              <a:t>Drag and drop the highlighted project folder into your GitHub directory</a:t>
            </a:r>
          </a:p>
          <a:p>
            <a:r>
              <a:rPr lang="en-US" dirty="0" smtClean="0"/>
              <a:t>It’s under </a:t>
            </a:r>
            <a:br>
              <a:rPr lang="en-US" dirty="0" smtClean="0"/>
            </a:br>
            <a:r>
              <a:rPr lang="en-US" b="1" dirty="0" smtClean="0"/>
              <a:t>My Documents/GitHub/</a:t>
            </a:r>
            <a:r>
              <a:rPr lang="en-US" b="1" dirty="0" err="1" smtClean="0"/>
              <a:t>YourRepo</a:t>
            </a:r>
            <a:endParaRPr lang="en-US" b="1" dirty="0"/>
          </a:p>
        </p:txBody>
      </p:sp>
      <p:pic>
        <p:nvPicPr>
          <p:cNvPr id="11" name="Picture 10"/>
          <p:cNvPicPr>
            <a:picLocks noChangeAspect="1"/>
          </p:cNvPicPr>
          <p:nvPr/>
        </p:nvPicPr>
        <p:blipFill>
          <a:blip r:embed="rId2"/>
          <a:stretch>
            <a:fillRect/>
          </a:stretch>
        </p:blipFill>
        <p:spPr>
          <a:xfrm>
            <a:off x="5175319" y="2017242"/>
            <a:ext cx="5961685" cy="4046600"/>
          </a:xfrm>
          <a:prstGeom prst="rect">
            <a:avLst/>
          </a:prstGeom>
        </p:spPr>
      </p:pic>
    </p:spTree>
    <p:extLst>
      <p:ext uri="{BB962C8B-B14F-4D97-AF65-F5344CB8AC3E}">
        <p14:creationId xmlns:p14="http://schemas.microsoft.com/office/powerpoint/2010/main" val="138008544"/>
      </p:ext>
    </p:extLst>
  </p:cSld>
  <p:clrMapOvr>
    <a:masterClrMapping/>
  </p:clrMapOvr>
  <p:transition spd="slow">
    <p:wipe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delete the project.</a:t>
            </a:r>
            <a:endParaRPr lang="en-US" dirty="0"/>
          </a:p>
        </p:txBody>
      </p:sp>
      <p:sp>
        <p:nvSpPr>
          <p:cNvPr id="3" name="Content Placeholder 2"/>
          <p:cNvSpPr>
            <a:spLocks noGrp="1"/>
          </p:cNvSpPr>
          <p:nvPr>
            <p:ph idx="1"/>
          </p:nvPr>
        </p:nvSpPr>
        <p:spPr>
          <a:xfrm>
            <a:off x="818712" y="2222287"/>
            <a:ext cx="5888989" cy="3636511"/>
          </a:xfrm>
        </p:spPr>
        <p:txBody>
          <a:bodyPr anchor="t"/>
          <a:lstStyle/>
          <a:p>
            <a:r>
              <a:rPr lang="en-US" dirty="0" smtClean="0"/>
              <a:t>Eclipse will get very mad that you changed something.</a:t>
            </a:r>
          </a:p>
          <a:p>
            <a:r>
              <a:rPr lang="en-US" dirty="0" smtClean="0"/>
              <a:t>Ease the pain by deleting and re-adding the project from the new location</a:t>
            </a:r>
          </a:p>
          <a:p>
            <a:r>
              <a:rPr lang="en-US" dirty="0" smtClean="0"/>
              <a:t>Right click project &gt; Delete</a:t>
            </a:r>
          </a:p>
          <a:p>
            <a:r>
              <a:rPr lang="en-US" dirty="0" smtClean="0"/>
              <a:t>Eclipse will puke, but just click OK until the messages close</a:t>
            </a:r>
            <a:endParaRPr lang="en-US" dirty="0"/>
          </a:p>
        </p:txBody>
      </p:sp>
      <p:grpSp>
        <p:nvGrpSpPr>
          <p:cNvPr id="6" name="Group 5"/>
          <p:cNvGrpSpPr/>
          <p:nvPr/>
        </p:nvGrpSpPr>
        <p:grpSpPr>
          <a:xfrm>
            <a:off x="8915273" y="0"/>
            <a:ext cx="3276727" cy="4095909"/>
            <a:chOff x="8570975" y="273859"/>
            <a:chExt cx="3276727" cy="4095909"/>
          </a:xfrm>
        </p:grpSpPr>
        <p:pic>
          <p:nvPicPr>
            <p:cNvPr id="1026" name="Picture 2" descr="http://img.gawkerassets.com/img/17lbgt8c41tr3jpg/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975" y="273859"/>
              <a:ext cx="3276727" cy="40959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939599" y="3446438"/>
              <a:ext cx="253947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WHAT?</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pic>
        <p:nvPicPr>
          <p:cNvPr id="4" name="Picture 3"/>
          <p:cNvPicPr>
            <a:picLocks noChangeAspect="1"/>
          </p:cNvPicPr>
          <p:nvPr/>
        </p:nvPicPr>
        <p:blipFill>
          <a:blip r:embed="rId4"/>
          <a:stretch>
            <a:fillRect/>
          </a:stretch>
        </p:blipFill>
        <p:spPr>
          <a:xfrm>
            <a:off x="6866197" y="4095909"/>
            <a:ext cx="5048250" cy="2628900"/>
          </a:xfrm>
          <a:prstGeom prst="rect">
            <a:avLst/>
          </a:prstGeom>
        </p:spPr>
      </p:pic>
    </p:spTree>
    <p:extLst>
      <p:ext uri="{BB962C8B-B14F-4D97-AF65-F5344CB8AC3E}">
        <p14:creationId xmlns:p14="http://schemas.microsoft.com/office/powerpoint/2010/main" val="1297553168"/>
      </p:ext>
    </p:extLst>
  </p:cSld>
  <p:clrMapOvr>
    <a:masterClrMapping/>
  </p:clrMapOvr>
  <p:transition spd="slow">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check GitHub!</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66700" y="219075"/>
            <a:ext cx="11658600" cy="6419850"/>
          </a:xfrm>
          <a:prstGeom prst="rect">
            <a:avLst/>
          </a:prstGeom>
        </p:spPr>
      </p:pic>
      <p:sp>
        <p:nvSpPr>
          <p:cNvPr id="6" name="Up Arrow 5"/>
          <p:cNvSpPr/>
          <p:nvPr/>
        </p:nvSpPr>
        <p:spPr>
          <a:xfrm>
            <a:off x="5389213" y="750714"/>
            <a:ext cx="2501900" cy="4589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77892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219075"/>
            <a:ext cx="11658600" cy="6419850"/>
          </a:xfrm>
          <a:prstGeom prst="rect">
            <a:avLst/>
          </a:prstGeom>
        </p:spPr>
      </p:pic>
      <p:grpSp>
        <p:nvGrpSpPr>
          <p:cNvPr id="5" name="Group 4"/>
          <p:cNvGrpSpPr/>
          <p:nvPr/>
        </p:nvGrpSpPr>
        <p:grpSpPr>
          <a:xfrm>
            <a:off x="3023618" y="4625971"/>
            <a:ext cx="6864093" cy="620006"/>
            <a:chOff x="4779266" y="2943475"/>
            <a:chExt cx="6864093" cy="620006"/>
          </a:xfrm>
        </p:grpSpPr>
        <p:sp>
          <p:nvSpPr>
            <p:cNvPr id="6" name="TextBox 5"/>
            <p:cNvSpPr txBox="1"/>
            <p:nvPr/>
          </p:nvSpPr>
          <p:spPr>
            <a:xfrm>
              <a:off x="8143126" y="2943475"/>
              <a:ext cx="3500233"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Leave a brief but useful title</a:t>
              </a:r>
              <a:endParaRPr lang="en-US" dirty="0"/>
            </a:p>
          </p:txBody>
        </p:sp>
        <p:cxnSp>
          <p:nvCxnSpPr>
            <p:cNvPr id="7" name="Straight Connector 6"/>
            <p:cNvCxnSpPr>
              <a:stCxn id="6" idx="1"/>
            </p:cNvCxnSpPr>
            <p:nvPr/>
          </p:nvCxnSpPr>
          <p:spPr>
            <a:xfrm flipH="1">
              <a:off x="4779266" y="3128141"/>
              <a:ext cx="3363860" cy="435340"/>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9" name="Group 8"/>
          <p:cNvGrpSpPr/>
          <p:nvPr/>
        </p:nvGrpSpPr>
        <p:grpSpPr>
          <a:xfrm>
            <a:off x="4705549" y="5245977"/>
            <a:ext cx="6235642" cy="461665"/>
            <a:chOff x="5083501" y="2943475"/>
            <a:chExt cx="6235642" cy="461665"/>
          </a:xfrm>
        </p:grpSpPr>
        <p:sp>
          <p:nvSpPr>
            <p:cNvPr id="10" name="TextBox 9"/>
            <p:cNvSpPr txBox="1"/>
            <p:nvPr/>
          </p:nvSpPr>
          <p:spPr>
            <a:xfrm>
              <a:off x="8143127" y="2943475"/>
              <a:ext cx="3176016"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Describe your hard work</a:t>
              </a:r>
              <a:endParaRPr lang="en-US" dirty="0"/>
            </a:p>
          </p:txBody>
        </p:sp>
        <p:cxnSp>
          <p:nvCxnSpPr>
            <p:cNvPr id="11" name="Straight Connector 10"/>
            <p:cNvCxnSpPr>
              <a:stCxn id="10" idx="1"/>
            </p:cNvCxnSpPr>
            <p:nvPr/>
          </p:nvCxnSpPr>
          <p:spPr>
            <a:xfrm flipH="1">
              <a:off x="5083501" y="3128141"/>
              <a:ext cx="3059626" cy="276999"/>
            </a:xfrm>
            <a:prstGeom prst="line">
              <a:avLst/>
            </a:prstGeom>
          </p:spPr>
          <p:style>
            <a:lnRef idx="3">
              <a:schemeClr val="accent6"/>
            </a:lnRef>
            <a:fillRef idx="0">
              <a:schemeClr val="accent6"/>
            </a:fillRef>
            <a:effectRef idx="2">
              <a:schemeClr val="accent6"/>
            </a:effectRef>
            <a:fontRef idx="minor">
              <a:schemeClr val="tx1"/>
            </a:fontRef>
          </p:style>
        </p:cxnSp>
      </p:grpSp>
      <p:sp>
        <p:nvSpPr>
          <p:cNvPr id="13" name="Rectangle 12"/>
          <p:cNvSpPr/>
          <p:nvPr/>
        </p:nvSpPr>
        <p:spPr>
          <a:xfrm>
            <a:off x="2462220" y="6142983"/>
            <a:ext cx="1829364" cy="39193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72465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3"/>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Up Arrow 2"/>
          <p:cNvSpPr/>
          <p:nvPr/>
        </p:nvSpPr>
        <p:spPr>
          <a:xfrm rot="3486077">
            <a:off x="7973918" y="-20097"/>
            <a:ext cx="2501900" cy="4589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Always sync!!!</a:t>
            </a:r>
            <a:endParaRPr lang="en-US" dirty="0"/>
          </a:p>
        </p:txBody>
      </p:sp>
    </p:spTree>
    <p:extLst>
      <p:ext uri="{BB962C8B-B14F-4D97-AF65-F5344CB8AC3E}">
        <p14:creationId xmlns:p14="http://schemas.microsoft.com/office/powerpoint/2010/main" val="4263632721"/>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grpSp>
        <p:nvGrpSpPr>
          <p:cNvPr id="3" name="Group 2"/>
          <p:cNvGrpSpPr/>
          <p:nvPr/>
        </p:nvGrpSpPr>
        <p:grpSpPr>
          <a:xfrm>
            <a:off x="1596022" y="2006601"/>
            <a:ext cx="3500233" cy="2814597"/>
            <a:chOff x="8143126" y="775209"/>
            <a:chExt cx="3500233" cy="2814597"/>
          </a:xfrm>
        </p:grpSpPr>
        <p:sp>
          <p:nvSpPr>
            <p:cNvPr id="4" name="TextBox 3"/>
            <p:cNvSpPr txBox="1"/>
            <p:nvPr/>
          </p:nvSpPr>
          <p:spPr>
            <a:xfrm>
              <a:off x="8143126" y="2943475"/>
              <a:ext cx="3500233"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This is the record of all the changes in the history of ever</a:t>
              </a:r>
              <a:endParaRPr lang="en-US" dirty="0"/>
            </a:p>
          </p:txBody>
        </p:sp>
        <p:cxnSp>
          <p:nvCxnSpPr>
            <p:cNvPr id="5" name="Straight Connector 4"/>
            <p:cNvCxnSpPr>
              <a:stCxn id="4" idx="0"/>
            </p:cNvCxnSpPr>
            <p:nvPr/>
          </p:nvCxnSpPr>
          <p:spPr>
            <a:xfrm flipV="1">
              <a:off x="9893243" y="775209"/>
              <a:ext cx="0" cy="2168266"/>
            </a:xfrm>
            <a:prstGeom prst="line">
              <a:avLst/>
            </a:prstGeom>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3663968178"/>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Re-Adding the project to Eclipse</a:t>
            </a:r>
            <a:endParaRPr lang="en-US" dirty="0"/>
          </a:p>
        </p:txBody>
      </p:sp>
      <p:sp>
        <p:nvSpPr>
          <p:cNvPr id="3" name="Text Placeholder 2"/>
          <p:cNvSpPr>
            <a:spLocks noGrp="1"/>
          </p:cNvSpPr>
          <p:nvPr>
            <p:ph type="body" idx="1"/>
          </p:nvPr>
        </p:nvSpPr>
        <p:spPr/>
        <p:txBody>
          <a:bodyPr/>
          <a:lstStyle/>
          <a:p>
            <a:r>
              <a:rPr lang="en-US" dirty="0" smtClean="0"/>
              <a:t>Make it happy</a:t>
            </a:r>
            <a:endParaRPr lang="en-US" dirty="0"/>
          </a:p>
        </p:txBody>
      </p:sp>
    </p:spTree>
    <p:extLst>
      <p:ext uri="{BB962C8B-B14F-4D97-AF65-F5344CB8AC3E}">
        <p14:creationId xmlns:p14="http://schemas.microsoft.com/office/powerpoint/2010/main" val="3244768016"/>
      </p:ext>
    </p:extLst>
  </p:cSld>
  <p:clrMapOvr>
    <a:masterClrMapping/>
  </p:clrMapOvr>
  <p:transition spd="slow">
    <p:wipe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a repository from </a:t>
            </a:r>
            <a:r>
              <a:rPr lang="en-US" dirty="0" err="1" smtClean="0"/>
              <a:t>Git</a:t>
            </a:r>
            <a:endParaRPr lang="en-US" dirty="0"/>
          </a:p>
        </p:txBody>
      </p:sp>
      <p:sp>
        <p:nvSpPr>
          <p:cNvPr id="5" name="Content Placeholder 4"/>
          <p:cNvSpPr>
            <a:spLocks noGrp="1"/>
          </p:cNvSpPr>
          <p:nvPr>
            <p:ph idx="1"/>
          </p:nvPr>
        </p:nvSpPr>
        <p:spPr>
          <a:xfrm>
            <a:off x="818712" y="2222287"/>
            <a:ext cx="5228520" cy="3636511"/>
          </a:xfrm>
        </p:spPr>
        <p:txBody>
          <a:bodyPr/>
          <a:lstStyle/>
          <a:p>
            <a:r>
              <a:rPr lang="en-US" dirty="0" smtClean="0"/>
              <a:t>This is the same process any time you want to add a repo from an existing GitHub Repository</a:t>
            </a:r>
          </a:p>
          <a:p>
            <a:endParaRPr lang="en-US" dirty="0"/>
          </a:p>
          <a:p>
            <a:r>
              <a:rPr lang="en-US" dirty="0" smtClean="0"/>
              <a:t>Select File &gt; Import</a:t>
            </a:r>
          </a:p>
          <a:p>
            <a:r>
              <a:rPr lang="en-US" dirty="0" smtClean="0"/>
              <a:t>Choose Projects from </a:t>
            </a:r>
            <a:r>
              <a:rPr lang="en-US" dirty="0" err="1" smtClean="0"/>
              <a:t>Git</a:t>
            </a:r>
            <a:endParaRPr lang="en-US" dirty="0" smtClean="0"/>
          </a:p>
          <a:p>
            <a:endParaRPr lang="en-US" dirty="0"/>
          </a:p>
          <a:p>
            <a:r>
              <a:rPr lang="en-US" dirty="0" smtClean="0"/>
              <a:t>Click Next</a:t>
            </a:r>
          </a:p>
        </p:txBody>
      </p:sp>
      <p:pic>
        <p:nvPicPr>
          <p:cNvPr id="6" name="Picture 5"/>
          <p:cNvPicPr>
            <a:picLocks noChangeAspect="1"/>
          </p:cNvPicPr>
          <p:nvPr/>
        </p:nvPicPr>
        <p:blipFill>
          <a:blip r:embed="rId2"/>
          <a:stretch>
            <a:fillRect/>
          </a:stretch>
        </p:blipFill>
        <p:spPr>
          <a:xfrm>
            <a:off x="5783203" y="1417638"/>
            <a:ext cx="6086475" cy="5257800"/>
          </a:xfrm>
          <a:prstGeom prst="rect">
            <a:avLst/>
          </a:prstGeom>
        </p:spPr>
      </p:pic>
    </p:spTree>
    <p:extLst>
      <p:ext uri="{BB962C8B-B14F-4D97-AF65-F5344CB8AC3E}">
        <p14:creationId xmlns:p14="http://schemas.microsoft.com/office/powerpoint/2010/main" val="3378491554"/>
      </p:ext>
    </p:extLst>
  </p:cSld>
  <p:clrMapOvr>
    <a:masterClrMapping/>
  </p:clrMapOvr>
  <p:transition spd="slow">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Existing Local Repository</a:t>
            </a:r>
            <a:endParaRPr lang="en-US" dirty="0"/>
          </a:p>
        </p:txBody>
      </p:sp>
      <p:pic>
        <p:nvPicPr>
          <p:cNvPr id="4" name="Picture 3"/>
          <p:cNvPicPr>
            <a:picLocks noChangeAspect="1"/>
          </p:cNvPicPr>
          <p:nvPr/>
        </p:nvPicPr>
        <p:blipFill>
          <a:blip r:embed="rId2"/>
          <a:stretch>
            <a:fillRect/>
          </a:stretch>
        </p:blipFill>
        <p:spPr>
          <a:xfrm>
            <a:off x="3052761" y="1502982"/>
            <a:ext cx="6086475" cy="5257800"/>
          </a:xfrm>
          <a:prstGeom prst="rect">
            <a:avLst/>
          </a:prstGeom>
        </p:spPr>
      </p:pic>
    </p:spTree>
    <p:extLst>
      <p:ext uri="{BB962C8B-B14F-4D97-AF65-F5344CB8AC3E}">
        <p14:creationId xmlns:p14="http://schemas.microsoft.com/office/powerpoint/2010/main" val="4001790290"/>
      </p:ext>
    </p:extLst>
  </p:cSld>
  <p:clrMapOvr>
    <a:masterClrMapping/>
  </p:clrMapOvr>
  <p:transition spd="slow">
    <p:wipe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your Repo</a:t>
            </a:r>
            <a:endParaRPr lang="en-US" dirty="0"/>
          </a:p>
        </p:txBody>
      </p:sp>
      <p:sp>
        <p:nvSpPr>
          <p:cNvPr id="4" name="Content Placeholder 3"/>
          <p:cNvSpPr>
            <a:spLocks noGrp="1"/>
          </p:cNvSpPr>
          <p:nvPr>
            <p:ph idx="1"/>
          </p:nvPr>
        </p:nvSpPr>
        <p:spPr>
          <a:xfrm>
            <a:off x="818712" y="2222287"/>
            <a:ext cx="4484808" cy="3636511"/>
          </a:xfrm>
        </p:spPr>
        <p:txBody>
          <a:bodyPr/>
          <a:lstStyle/>
          <a:p>
            <a:r>
              <a:rPr lang="en-US" dirty="0" smtClean="0"/>
              <a:t>If you don’t see your repo listed, click Add in the top-Right Corner</a:t>
            </a:r>
          </a:p>
          <a:p>
            <a:pPr lvl="1"/>
            <a:r>
              <a:rPr lang="en-US" dirty="0" smtClean="0"/>
              <a:t>Remember, it’s the Repository Name, not the Project Name</a:t>
            </a:r>
          </a:p>
          <a:p>
            <a:endParaRPr lang="en-US" dirty="0"/>
          </a:p>
          <a:p>
            <a:r>
              <a:rPr lang="en-US" dirty="0" smtClean="0"/>
              <a:t>Choose the right directory and click OK</a:t>
            </a:r>
          </a:p>
          <a:p>
            <a:endParaRPr lang="en-US" dirty="0"/>
          </a:p>
          <a:p>
            <a:r>
              <a:rPr lang="en-US" dirty="0" smtClean="0"/>
              <a:t>Your repo should be in this list now.</a:t>
            </a:r>
          </a:p>
          <a:p>
            <a:r>
              <a:rPr lang="en-US" dirty="0" smtClean="0"/>
              <a:t>Select it and click Next</a:t>
            </a:r>
            <a:endParaRPr lang="en-US" dirty="0"/>
          </a:p>
        </p:txBody>
      </p:sp>
      <p:pic>
        <p:nvPicPr>
          <p:cNvPr id="3" name="Picture 2"/>
          <p:cNvPicPr>
            <a:picLocks noChangeAspect="1"/>
          </p:cNvPicPr>
          <p:nvPr/>
        </p:nvPicPr>
        <p:blipFill>
          <a:blip r:embed="rId2"/>
          <a:stretch>
            <a:fillRect/>
          </a:stretch>
        </p:blipFill>
        <p:spPr>
          <a:xfrm>
            <a:off x="5771578" y="1417638"/>
            <a:ext cx="6086475" cy="5257800"/>
          </a:xfrm>
          <a:prstGeom prst="rect">
            <a:avLst/>
          </a:prstGeom>
        </p:spPr>
      </p:pic>
      <p:sp>
        <p:nvSpPr>
          <p:cNvPr id="7" name="Rectangle 6"/>
          <p:cNvSpPr/>
          <p:nvPr/>
        </p:nvSpPr>
        <p:spPr>
          <a:xfrm>
            <a:off x="11289792" y="2375896"/>
            <a:ext cx="463296" cy="257576"/>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680960"/>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a:t>
            </a:r>
            <a:endParaRPr lang="en-US" dirty="0"/>
          </a:p>
        </p:txBody>
      </p:sp>
      <p:sp>
        <p:nvSpPr>
          <p:cNvPr id="3" name="Content Placeholder 2"/>
          <p:cNvSpPr>
            <a:spLocks noGrp="1"/>
          </p:cNvSpPr>
          <p:nvPr>
            <p:ph idx="1"/>
          </p:nvPr>
        </p:nvSpPr>
        <p:spPr/>
        <p:txBody>
          <a:bodyPr anchor="t"/>
          <a:lstStyle/>
          <a:p>
            <a:r>
              <a:rPr lang="en-US" dirty="0" smtClean="0"/>
              <a:t>Repository: A “master folder” to store code from a project in</a:t>
            </a:r>
          </a:p>
          <a:p>
            <a:pPr lvl="1"/>
            <a:r>
              <a:rPr lang="en-US" dirty="0" smtClean="0"/>
              <a:t>E.G. All of the code related to Potentiometer stuff might be in a repo called </a:t>
            </a:r>
            <a:r>
              <a:rPr lang="en-US" b="1" dirty="0" smtClean="0"/>
              <a:t>pot-stuff</a:t>
            </a:r>
            <a:endParaRPr lang="en-US" dirty="0" smtClean="0"/>
          </a:p>
          <a:p>
            <a:r>
              <a:rPr lang="en-US" dirty="0" smtClean="0"/>
              <a:t>Commit: An official revision to the code to a local repository</a:t>
            </a:r>
          </a:p>
          <a:p>
            <a:r>
              <a:rPr lang="en-US" dirty="0"/>
              <a:t>Pull: Sync your local repository with the code stored in the mothership</a:t>
            </a:r>
          </a:p>
          <a:p>
            <a:pPr lvl="1"/>
            <a:r>
              <a:rPr lang="en-US" dirty="0"/>
              <a:t>ALWAYS DO THIS BEFORE YOU START WORKING</a:t>
            </a:r>
            <a:r>
              <a:rPr lang="en-US" dirty="0" smtClean="0"/>
              <a:t>!</a:t>
            </a:r>
          </a:p>
          <a:p>
            <a:r>
              <a:rPr lang="en-US" dirty="0" smtClean="0"/>
              <a:t>Push: Upload your code to the mothership</a:t>
            </a:r>
          </a:p>
          <a:p>
            <a:pPr lvl="1"/>
            <a:r>
              <a:rPr lang="en-US" dirty="0" smtClean="0"/>
              <a:t>E.G. Make your changes permanent, and on the internet</a:t>
            </a:r>
          </a:p>
          <a:p>
            <a:pPr lvl="1"/>
            <a:r>
              <a:rPr lang="en-US" dirty="0" smtClean="0"/>
              <a:t>DO THIS WHEN YOU’RE DONE WORKING!</a:t>
            </a:r>
          </a:p>
          <a:p>
            <a:endParaRPr lang="en-US" dirty="0" smtClean="0"/>
          </a:p>
        </p:txBody>
      </p:sp>
    </p:spTree>
    <p:extLst>
      <p:ext uri="{BB962C8B-B14F-4D97-AF65-F5344CB8AC3E}">
        <p14:creationId xmlns:p14="http://schemas.microsoft.com/office/powerpoint/2010/main" val="617930484"/>
      </p:ext>
    </p:extLst>
  </p:cSld>
  <p:clrMapOvr>
    <a:masterClrMapping/>
  </p:clrMapOvr>
  <p:transition spd="slow">
    <p:wipe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Done!</a:t>
            </a:r>
            <a:endParaRPr lang="en-US" dirty="0"/>
          </a:p>
        </p:txBody>
      </p:sp>
      <p:sp>
        <p:nvSpPr>
          <p:cNvPr id="3" name="Content Placeholder 2"/>
          <p:cNvSpPr>
            <a:spLocks noGrp="1"/>
          </p:cNvSpPr>
          <p:nvPr>
            <p:ph idx="1"/>
          </p:nvPr>
        </p:nvSpPr>
        <p:spPr>
          <a:xfrm>
            <a:off x="818712" y="2222287"/>
            <a:ext cx="5009064" cy="3636511"/>
          </a:xfrm>
        </p:spPr>
        <p:txBody>
          <a:bodyPr/>
          <a:lstStyle/>
          <a:p>
            <a:r>
              <a:rPr lang="en-US" dirty="0" smtClean="0"/>
              <a:t>Make sure Import Existing Projects is selected</a:t>
            </a:r>
          </a:p>
          <a:p>
            <a:endParaRPr lang="en-US" dirty="0"/>
          </a:p>
          <a:p>
            <a:r>
              <a:rPr lang="en-US" dirty="0" smtClean="0"/>
              <a:t>Click Next</a:t>
            </a:r>
          </a:p>
          <a:p>
            <a:endParaRPr lang="en-US" dirty="0"/>
          </a:p>
          <a:p>
            <a:r>
              <a:rPr lang="en-US" dirty="0" smtClean="0"/>
              <a:t>Click Finish in the next window. It’s useless</a:t>
            </a:r>
            <a:endParaRPr lang="en-US" dirty="0"/>
          </a:p>
        </p:txBody>
      </p:sp>
      <p:pic>
        <p:nvPicPr>
          <p:cNvPr id="4" name="Picture 3"/>
          <p:cNvPicPr>
            <a:picLocks noChangeAspect="1"/>
          </p:cNvPicPr>
          <p:nvPr/>
        </p:nvPicPr>
        <p:blipFill>
          <a:blip r:embed="rId2"/>
          <a:stretch>
            <a:fillRect/>
          </a:stretch>
        </p:blipFill>
        <p:spPr>
          <a:xfrm>
            <a:off x="5917882" y="1129284"/>
            <a:ext cx="6086475" cy="5257800"/>
          </a:xfrm>
          <a:prstGeom prst="rect">
            <a:avLst/>
          </a:prstGeom>
        </p:spPr>
      </p:pic>
    </p:spTree>
    <p:extLst>
      <p:ext uri="{BB962C8B-B14F-4D97-AF65-F5344CB8AC3E}">
        <p14:creationId xmlns:p14="http://schemas.microsoft.com/office/powerpoint/2010/main" val="1126814390"/>
      </p:ext>
    </p:extLst>
  </p:cSld>
  <p:clrMapOvr>
    <a:masterClrMapping/>
  </p:clrMapOvr>
  <p:transition spd="slow">
    <p:wipe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0144" y="0"/>
            <a:ext cx="11545824" cy="6927495"/>
          </a:xfrm>
          <a:prstGeom prst="rect">
            <a:avLst/>
          </a:prstGeom>
        </p:spPr>
      </p:pic>
      <p:sp>
        <p:nvSpPr>
          <p:cNvPr id="5" name="Up Arrow 4"/>
          <p:cNvSpPr/>
          <p:nvPr/>
        </p:nvSpPr>
        <p:spPr>
          <a:xfrm rot="17202468">
            <a:off x="2975198" y="382239"/>
            <a:ext cx="2501900" cy="4589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LOOK!</a:t>
            </a:r>
            <a:endParaRPr lang="en-US" dirty="0"/>
          </a:p>
        </p:txBody>
      </p:sp>
    </p:spTree>
    <p:extLst>
      <p:ext uri="{BB962C8B-B14F-4D97-AF65-F5344CB8AC3E}">
        <p14:creationId xmlns:p14="http://schemas.microsoft.com/office/powerpoint/2010/main" val="133398386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Existing code</a:t>
            </a:r>
            <a:endParaRPr lang="en-US" dirty="0"/>
          </a:p>
        </p:txBody>
      </p:sp>
      <p:sp>
        <p:nvSpPr>
          <p:cNvPr id="3" name="Text Placeholder 2"/>
          <p:cNvSpPr>
            <a:spLocks noGrp="1"/>
          </p:cNvSpPr>
          <p:nvPr>
            <p:ph type="body" idx="1"/>
          </p:nvPr>
        </p:nvSpPr>
        <p:spPr/>
        <p:txBody>
          <a:bodyPr/>
          <a:lstStyle/>
          <a:p>
            <a:r>
              <a:rPr lang="en-US" dirty="0" smtClean="0"/>
              <a:t>Creating a repo again!</a:t>
            </a:r>
            <a:endParaRPr lang="en-US" dirty="0"/>
          </a:p>
        </p:txBody>
      </p:sp>
    </p:spTree>
    <p:extLst>
      <p:ext uri="{BB962C8B-B14F-4D97-AF65-F5344CB8AC3E}">
        <p14:creationId xmlns:p14="http://schemas.microsoft.com/office/powerpoint/2010/main" val="3886307019"/>
      </p:ext>
    </p:extLst>
  </p:cSld>
  <p:clrMapOvr>
    <a:masterClrMapping/>
  </p:clrMapOvr>
  <p:transition spd="slow">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219075"/>
            <a:ext cx="11658600" cy="6419850"/>
          </a:xfrm>
          <a:prstGeom prst="rect">
            <a:avLst/>
          </a:prstGeom>
        </p:spPr>
      </p:pic>
    </p:spTree>
    <p:extLst>
      <p:ext uri="{BB962C8B-B14F-4D97-AF65-F5344CB8AC3E}">
        <p14:creationId xmlns:p14="http://schemas.microsoft.com/office/powerpoint/2010/main" val="3824283186"/>
      </p:ext>
    </p:extLst>
  </p:cSld>
  <p:clrMapOvr>
    <a:masterClrMapping/>
  </p:clrMapOvr>
  <p:transition spd="slow">
    <p:wipe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TextBox 2"/>
          <p:cNvSpPr txBox="1"/>
          <p:nvPr/>
        </p:nvSpPr>
        <p:spPr>
          <a:xfrm>
            <a:off x="1706880" y="4596384"/>
            <a:ext cx="3279648" cy="646331"/>
          </a:xfrm>
          <a:prstGeom prst="rect">
            <a:avLst/>
          </a:prstGeom>
          <a:noFill/>
        </p:spPr>
        <p:txBody>
          <a:bodyPr wrap="square" rtlCol="0">
            <a:spAutoFit/>
          </a:bodyPr>
          <a:lstStyle/>
          <a:p>
            <a:r>
              <a:rPr lang="en-US" dirty="0" smtClean="0">
                <a:solidFill>
                  <a:schemeClr val="accent5">
                    <a:lumMod val="75000"/>
                  </a:schemeClr>
                </a:solidFill>
              </a:rPr>
              <a:t>* Don’t forget to commit and publish changes!</a:t>
            </a:r>
            <a:endParaRPr lang="en-US" dirty="0">
              <a:solidFill>
                <a:schemeClr val="accent5">
                  <a:lumMod val="75000"/>
                </a:schemeClr>
              </a:solidFill>
            </a:endParaRPr>
          </a:p>
        </p:txBody>
      </p:sp>
    </p:spTree>
    <p:extLst>
      <p:ext uri="{BB962C8B-B14F-4D97-AF65-F5344CB8AC3E}">
        <p14:creationId xmlns:p14="http://schemas.microsoft.com/office/powerpoint/2010/main" val="486430981"/>
      </p:ext>
    </p:extLst>
  </p:cSld>
  <p:clrMapOvr>
    <a:masterClrMapping/>
  </p:clrMapOvr>
  <p:transition spd="slow">
    <p:wipe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a:t>
            </a:r>
            <a:endParaRPr lang="en-US" dirty="0"/>
          </a:p>
        </p:txBody>
      </p:sp>
      <p:sp>
        <p:nvSpPr>
          <p:cNvPr id="3" name="Text Placeholder 2"/>
          <p:cNvSpPr>
            <a:spLocks noGrp="1"/>
          </p:cNvSpPr>
          <p:nvPr>
            <p:ph type="body" idx="1"/>
          </p:nvPr>
        </p:nvSpPr>
        <p:spPr/>
        <p:txBody>
          <a:bodyPr/>
          <a:lstStyle/>
          <a:p>
            <a:r>
              <a:rPr lang="en-US" dirty="0" smtClean="0"/>
              <a:t>CTRL+C CTRL+V</a:t>
            </a:r>
            <a:endParaRPr lang="en-US" dirty="0"/>
          </a:p>
        </p:txBody>
      </p:sp>
    </p:spTree>
    <p:extLst>
      <p:ext uri="{BB962C8B-B14F-4D97-AF65-F5344CB8AC3E}">
        <p14:creationId xmlns:p14="http://schemas.microsoft.com/office/powerpoint/2010/main" val="343276840"/>
      </p:ext>
    </p:extLst>
  </p:cSld>
  <p:clrMapOvr>
    <a:masterClrMapping/>
  </p:clrMapOvr>
  <p:transition spd="slow">
    <p:wipe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“Cloning”</a:t>
            </a:r>
            <a:endParaRPr lang="en-US" dirty="0"/>
          </a:p>
        </p:txBody>
      </p:sp>
      <p:sp>
        <p:nvSpPr>
          <p:cNvPr id="5" name="Content Placeholder 4"/>
          <p:cNvSpPr>
            <a:spLocks noGrp="1"/>
          </p:cNvSpPr>
          <p:nvPr>
            <p:ph idx="1"/>
          </p:nvPr>
        </p:nvSpPr>
        <p:spPr/>
        <p:txBody>
          <a:bodyPr anchor="t"/>
          <a:lstStyle/>
          <a:p>
            <a:r>
              <a:rPr lang="en-US" dirty="0" smtClean="0"/>
              <a:t>Making a local copy of a remote repository</a:t>
            </a:r>
          </a:p>
          <a:p>
            <a:pPr lvl="1"/>
            <a:r>
              <a:rPr lang="en-US" dirty="0" smtClean="0"/>
              <a:t>E.g. You clone the existing RecycleRush2015 repository to edit it</a:t>
            </a:r>
          </a:p>
          <a:p>
            <a:endParaRPr lang="en-US" dirty="0"/>
          </a:p>
        </p:txBody>
      </p:sp>
      <p:pic>
        <p:nvPicPr>
          <p:cNvPr id="1026" name="Picture 2" descr="http://fc02.deviantart.net/fs50/f/2009/332/d/d/Clone_Troopers_by_unit13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20183" y="3052254"/>
            <a:ext cx="57054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80625"/>
      </p:ext>
    </p:extLst>
  </p:cSld>
  <p:clrMapOvr>
    <a:masterClrMapping/>
  </p:clrMapOvr>
  <p:transition spd="slow">
    <p:wipe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219075"/>
            <a:ext cx="11658600" cy="6419850"/>
          </a:xfrm>
          <a:prstGeom prst="rect">
            <a:avLst/>
          </a:prstGeom>
        </p:spPr>
      </p:pic>
      <p:sp>
        <p:nvSpPr>
          <p:cNvPr id="5" name="Up Arrow 4"/>
          <p:cNvSpPr/>
          <p:nvPr/>
        </p:nvSpPr>
        <p:spPr>
          <a:xfrm rot="19846362">
            <a:off x="653637" y="318670"/>
            <a:ext cx="2501900" cy="4589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021924"/>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pic>
        <p:nvPicPr>
          <p:cNvPr id="3" name="Picture 2"/>
          <p:cNvPicPr>
            <a:picLocks noChangeAspect="1"/>
          </p:cNvPicPr>
          <p:nvPr/>
        </p:nvPicPr>
        <p:blipFill rotWithShape="1">
          <a:blip r:embed="rId3"/>
          <a:srcRect t="3314" r="52396" b="10040"/>
          <a:stretch/>
        </p:blipFill>
        <p:spPr>
          <a:xfrm>
            <a:off x="2757805" y="83166"/>
            <a:ext cx="6676390" cy="6691668"/>
          </a:xfrm>
          <a:prstGeom prst="rect">
            <a:avLst/>
          </a:prstGeom>
          <a:ln>
            <a:solidFill>
              <a:schemeClr val="accent6"/>
            </a:solidFill>
          </a:ln>
        </p:spPr>
      </p:pic>
      <p:sp>
        <p:nvSpPr>
          <p:cNvPr id="4" name="Rectangle 3"/>
          <p:cNvSpPr/>
          <p:nvPr/>
        </p:nvSpPr>
        <p:spPr>
          <a:xfrm>
            <a:off x="5071308" y="4375143"/>
            <a:ext cx="4243380" cy="39193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186876" y="6014966"/>
            <a:ext cx="2006148" cy="4833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07313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3"/>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9052" y="192976"/>
            <a:ext cx="4577715" cy="6400578"/>
          </a:xfrm>
          <a:prstGeom prst="rect">
            <a:avLst/>
          </a:prstGeom>
        </p:spPr>
      </p:pic>
      <p:sp>
        <p:nvSpPr>
          <p:cNvPr id="3" name="Title 2"/>
          <p:cNvSpPr>
            <a:spLocks noGrp="1"/>
          </p:cNvSpPr>
          <p:nvPr>
            <p:ph type="title"/>
          </p:nvPr>
        </p:nvSpPr>
        <p:spPr/>
        <p:txBody>
          <a:bodyPr/>
          <a:lstStyle/>
          <a:p>
            <a:r>
              <a:rPr lang="en-US" dirty="0" smtClean="0"/>
              <a:t>Choose a location that makes sense!</a:t>
            </a:r>
            <a:endParaRPr lang="en-US" dirty="0"/>
          </a:p>
        </p:txBody>
      </p:sp>
      <p:sp>
        <p:nvSpPr>
          <p:cNvPr id="5" name="Text Placeholder 4"/>
          <p:cNvSpPr>
            <a:spLocks noGrp="1"/>
          </p:cNvSpPr>
          <p:nvPr>
            <p:ph type="body" sz="half" idx="2"/>
          </p:nvPr>
        </p:nvSpPr>
        <p:spPr/>
        <p:txBody>
          <a:bodyPr/>
          <a:lstStyle/>
          <a:p>
            <a:pPr marL="285750" indent="-285750">
              <a:buFont typeface="Arial" panose="020B0604020202020204" pitchFamily="34" charset="0"/>
              <a:buChar char="•"/>
            </a:pPr>
            <a:r>
              <a:rPr lang="en-US" dirty="0" smtClean="0"/>
              <a:t>Does it make sense to dump it in your Eclipse Workspace?</a:t>
            </a:r>
          </a:p>
          <a:p>
            <a:pPr marL="285750" indent="-285750">
              <a:buFont typeface="Arial" panose="020B0604020202020204" pitchFamily="34" charset="0"/>
              <a:buChar char="•"/>
            </a:pPr>
            <a:r>
              <a:rPr lang="en-US" dirty="0" smtClean="0"/>
              <a:t>GitHub Directory?</a:t>
            </a:r>
          </a:p>
          <a:p>
            <a:pPr marL="285750" indent="-285750">
              <a:buFont typeface="Arial" panose="020B0604020202020204" pitchFamily="34" charset="0"/>
              <a:buChar char="•"/>
            </a:pPr>
            <a:r>
              <a:rPr lang="en-US" dirty="0" smtClean="0"/>
              <a:t>Desktop?</a:t>
            </a:r>
          </a:p>
          <a:p>
            <a:pPr marL="285750" indent="-285750">
              <a:buFont typeface="Arial" panose="020B0604020202020204" pitchFamily="34" charset="0"/>
              <a:buChar char="•"/>
            </a:pPr>
            <a:r>
              <a:rPr lang="en-US" dirty="0" smtClean="0"/>
              <a:t>Recycle Bin?</a:t>
            </a:r>
            <a:endParaRPr lang="en-US" dirty="0"/>
          </a:p>
        </p:txBody>
      </p:sp>
    </p:spTree>
    <p:extLst>
      <p:ext uri="{BB962C8B-B14F-4D97-AF65-F5344CB8AC3E}">
        <p14:creationId xmlns:p14="http://schemas.microsoft.com/office/powerpoint/2010/main" val="174299507"/>
      </p:ext>
    </p:extLst>
  </p:cSld>
  <p:clrMapOvr>
    <a:masterClrMapping/>
  </p:clrMapOvr>
  <p:transition spd="slow">
    <p:wipe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Windows UI</a:t>
            </a:r>
            <a:endParaRPr lang="en-US" dirty="0"/>
          </a:p>
        </p:txBody>
      </p:sp>
      <p:sp>
        <p:nvSpPr>
          <p:cNvPr id="7" name="Text Placeholder 6"/>
          <p:cNvSpPr>
            <a:spLocks noGrp="1"/>
          </p:cNvSpPr>
          <p:nvPr>
            <p:ph type="body" idx="1"/>
          </p:nvPr>
        </p:nvSpPr>
        <p:spPr/>
        <p:txBody>
          <a:bodyPr/>
          <a:lstStyle/>
          <a:p>
            <a:r>
              <a:rPr lang="en-US" dirty="0" smtClean="0">
                <a:hlinkClick r:id="rId2"/>
              </a:rPr>
              <a:t>www.github.com</a:t>
            </a:r>
            <a:r>
              <a:rPr lang="en-US" dirty="0" smtClean="0"/>
              <a:t> </a:t>
            </a:r>
            <a:endParaRPr lang="en-US" dirty="0"/>
          </a:p>
        </p:txBody>
      </p:sp>
      <p:pic>
        <p:nvPicPr>
          <p:cNvPr id="4" name="Picture 3"/>
          <p:cNvPicPr>
            <a:picLocks noChangeAspect="1"/>
          </p:cNvPicPr>
          <p:nvPr/>
        </p:nvPicPr>
        <p:blipFill>
          <a:blip r:embed="rId3"/>
          <a:stretch>
            <a:fillRect/>
          </a:stretch>
        </p:blipFill>
        <p:spPr>
          <a:xfrm>
            <a:off x="261409" y="206375"/>
            <a:ext cx="11658600" cy="641985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496058309"/>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938528" y="1951477"/>
            <a:ext cx="8401812" cy="4626488"/>
          </a:xfrm>
          <a:prstGeom prst="rect">
            <a:avLst/>
          </a:prstGeom>
        </p:spPr>
      </p:pic>
      <p:sp>
        <p:nvSpPr>
          <p:cNvPr id="10" name="Rectangle 9"/>
          <p:cNvSpPr/>
          <p:nvPr/>
        </p:nvSpPr>
        <p:spPr>
          <a:xfrm>
            <a:off x="3403921" y="1388212"/>
            <a:ext cx="5471025" cy="2663088"/>
          </a:xfrm>
          <a:prstGeom prst="rect">
            <a:avLst/>
          </a:prstGeom>
          <a:noFill/>
        </p:spPr>
        <p:txBody>
          <a:bodyPr wrap="none" lIns="91440" tIns="45720" rIns="91440" bIns="45720">
            <a:prstTxWarp prst="textArchUp">
              <a:avLst>
                <a:gd name="adj" fmla="val 10184727"/>
              </a:avLst>
            </a:prstTxWarp>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Success!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050" name="Picture 2" descr="https://ambitiousmediocrity.files.wordpress.com/2012/04/16003210262.gif?w=500"/>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43823" y="245211"/>
            <a:ext cx="1899510" cy="142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504825"/>
      </p:ext>
    </p:extLst>
  </p:cSld>
  <p:clrMapOvr>
    <a:masterClrMapping/>
  </p:clrMapOvr>
  <p:transition spd="slow">
    <p:wipe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Out</a:t>
            </a:r>
            <a:endParaRPr lang="en-US" dirty="0"/>
          </a:p>
        </p:txBody>
      </p:sp>
      <p:sp>
        <p:nvSpPr>
          <p:cNvPr id="3" name="Text Placeholder 2"/>
          <p:cNvSpPr>
            <a:spLocks noGrp="1"/>
          </p:cNvSpPr>
          <p:nvPr>
            <p:ph type="body" idx="1"/>
          </p:nvPr>
        </p:nvSpPr>
        <p:spPr/>
        <p:txBody>
          <a:bodyPr/>
          <a:lstStyle/>
          <a:p>
            <a:r>
              <a:rPr lang="en-US" dirty="0" smtClean="0"/>
              <a:t>Like a tree!</a:t>
            </a:r>
            <a:endParaRPr lang="en-US" dirty="0"/>
          </a:p>
        </p:txBody>
      </p:sp>
    </p:spTree>
    <p:extLst>
      <p:ext uri="{BB962C8B-B14F-4D97-AF65-F5344CB8AC3E}">
        <p14:creationId xmlns:p14="http://schemas.microsoft.com/office/powerpoint/2010/main" val="4100255072"/>
      </p:ext>
    </p:extLst>
  </p:cSld>
  <p:clrMapOvr>
    <a:masterClrMapping/>
  </p:clrMapOvr>
  <p:transition spd="slow">
    <p:wipe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Branches</a:t>
            </a:r>
            <a:endParaRPr lang="en-US" dirty="0"/>
          </a:p>
        </p:txBody>
      </p:sp>
      <p:sp>
        <p:nvSpPr>
          <p:cNvPr id="5" name="Content Placeholder 4"/>
          <p:cNvSpPr>
            <a:spLocks noGrp="1"/>
          </p:cNvSpPr>
          <p:nvPr>
            <p:ph idx="1"/>
          </p:nvPr>
        </p:nvSpPr>
        <p:spPr/>
        <p:txBody>
          <a:bodyPr anchor="t"/>
          <a:lstStyle/>
          <a:p>
            <a:r>
              <a:rPr lang="en-US" dirty="0" smtClean="0"/>
              <a:t>Isolates changes so you can really hack up the code</a:t>
            </a:r>
          </a:p>
          <a:p>
            <a:r>
              <a:rPr lang="en-US" dirty="0" smtClean="0"/>
              <a:t>Do this if you are starting a pretty substantial project based on existing code</a:t>
            </a:r>
          </a:p>
          <a:p>
            <a:pPr marL="0" indent="0">
              <a:buNone/>
            </a:pPr>
            <a:r>
              <a:rPr lang="en-US" sz="5000" dirty="0" smtClean="0"/>
              <a:t>The </a:t>
            </a:r>
            <a:r>
              <a:rPr lang="en-US" sz="5000" dirty="0" smtClean="0">
                <a:solidFill>
                  <a:schemeClr val="accent4">
                    <a:lumMod val="75000"/>
                  </a:schemeClr>
                </a:solidFill>
              </a:rPr>
              <a:t>Golden</a:t>
            </a:r>
            <a:r>
              <a:rPr lang="en-US" sz="5000" dirty="0" smtClean="0"/>
              <a:t> Rule:</a:t>
            </a:r>
          </a:p>
          <a:p>
            <a:pPr marL="457200" lvl="1" indent="0">
              <a:buNone/>
            </a:pPr>
            <a:r>
              <a:rPr lang="en-US" sz="5000" dirty="0" smtClean="0"/>
              <a:t>The </a:t>
            </a:r>
            <a:r>
              <a:rPr lang="en-US" sz="5000" dirty="0" smtClean="0">
                <a:solidFill>
                  <a:schemeClr val="accent2"/>
                </a:solidFill>
              </a:rPr>
              <a:t>Master Branch</a:t>
            </a:r>
            <a:r>
              <a:rPr lang="en-US" sz="5000" dirty="0" smtClean="0"/>
              <a:t> is </a:t>
            </a:r>
            <a:r>
              <a:rPr lang="en-US" sz="5000" i="1" dirty="0" smtClean="0"/>
              <a:t>always </a:t>
            </a:r>
            <a:r>
              <a:rPr lang="en-US" sz="5000" dirty="0" smtClean="0"/>
              <a:t>deployable</a:t>
            </a:r>
          </a:p>
        </p:txBody>
      </p:sp>
    </p:spTree>
    <p:extLst>
      <p:ext uri="{BB962C8B-B14F-4D97-AF65-F5344CB8AC3E}">
        <p14:creationId xmlns:p14="http://schemas.microsoft.com/office/powerpoint/2010/main" val="369323932"/>
      </p:ext>
    </p:extLst>
  </p:cSld>
  <p:clrMapOvr>
    <a:masterClrMapping/>
  </p:clrMapOvr>
  <p:transition spd="slow">
    <p:wipe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6700" y="219075"/>
            <a:ext cx="11658600" cy="6419850"/>
          </a:xfrm>
          <a:prstGeom prst="rect">
            <a:avLst/>
          </a:prstGeom>
        </p:spPr>
      </p:pic>
      <p:sp>
        <p:nvSpPr>
          <p:cNvPr id="6" name="Up Arrow 5"/>
          <p:cNvSpPr/>
          <p:nvPr/>
        </p:nvSpPr>
        <p:spPr>
          <a:xfrm rot="19846362">
            <a:off x="1738726" y="318671"/>
            <a:ext cx="2501900" cy="45893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26918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pic>
        <p:nvPicPr>
          <p:cNvPr id="3" name="Picture 2"/>
          <p:cNvPicPr>
            <a:picLocks noChangeAspect="1"/>
          </p:cNvPicPr>
          <p:nvPr/>
        </p:nvPicPr>
        <p:blipFill rotWithShape="1">
          <a:blip r:embed="rId3"/>
          <a:srcRect l="11830" t="1336" r="58784" b="67519"/>
          <a:stretch/>
        </p:blipFill>
        <p:spPr>
          <a:xfrm>
            <a:off x="2836841" y="1526857"/>
            <a:ext cx="6518317" cy="3804285"/>
          </a:xfrm>
          <a:prstGeom prst="rect">
            <a:avLst/>
          </a:prstGeom>
          <a:ln>
            <a:solidFill>
              <a:srgbClr val="C00000"/>
            </a:solidFill>
          </a:ln>
        </p:spPr>
      </p:pic>
      <p:sp>
        <p:nvSpPr>
          <p:cNvPr id="4" name="Rectangle 3"/>
          <p:cNvSpPr/>
          <p:nvPr/>
        </p:nvSpPr>
        <p:spPr>
          <a:xfrm>
            <a:off x="4565340" y="4344662"/>
            <a:ext cx="3164388" cy="715018"/>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139320"/>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Up Arrow 2"/>
          <p:cNvSpPr/>
          <p:nvPr/>
        </p:nvSpPr>
        <p:spPr>
          <a:xfrm rot="19846362">
            <a:off x="1646040" y="475498"/>
            <a:ext cx="2484185" cy="20577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Look!</a:t>
            </a:r>
            <a:endParaRPr lang="en-US" dirty="0"/>
          </a:p>
        </p:txBody>
      </p:sp>
    </p:spTree>
    <p:extLst>
      <p:ext uri="{BB962C8B-B14F-4D97-AF65-F5344CB8AC3E}">
        <p14:creationId xmlns:p14="http://schemas.microsoft.com/office/powerpoint/2010/main" val="2822826598"/>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9328" y="269748"/>
            <a:ext cx="10449559" cy="6269736"/>
          </a:xfrm>
          <a:prstGeom prst="rect">
            <a:avLst/>
          </a:prstGeom>
        </p:spPr>
      </p:pic>
      <p:sp>
        <p:nvSpPr>
          <p:cNvPr id="5" name="Rectangle 4"/>
          <p:cNvSpPr/>
          <p:nvPr/>
        </p:nvSpPr>
        <p:spPr>
          <a:xfrm>
            <a:off x="804672" y="1987296"/>
            <a:ext cx="1682496" cy="1706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130939"/>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fmla="#ppt_w*sin(2.5*pi*$)">
                                          <p:val>
                                            <p:fltVal val="0"/>
                                          </p:val>
                                        </p:tav>
                                        <p:tav tm="100000">
                                          <p:val>
                                            <p:fltVal val="1"/>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Rectangle 2"/>
          <p:cNvSpPr/>
          <p:nvPr/>
        </p:nvSpPr>
        <p:spPr>
          <a:xfrm>
            <a:off x="2578044" y="6142982"/>
            <a:ext cx="1664772" cy="39193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719786"/>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Rectangle 2"/>
          <p:cNvSpPr/>
          <p:nvPr/>
        </p:nvSpPr>
        <p:spPr>
          <a:xfrm>
            <a:off x="10936224" y="863846"/>
            <a:ext cx="989076" cy="39193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865219"/>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Tree>
    <p:extLst>
      <p:ext uri="{BB962C8B-B14F-4D97-AF65-F5344CB8AC3E}">
        <p14:creationId xmlns:p14="http://schemas.microsoft.com/office/powerpoint/2010/main" val="2794291077"/>
      </p:ext>
    </p:extLst>
  </p:cSld>
  <p:clrMapOvr>
    <a:masterClrMapping/>
  </p:clrMapOvr>
  <p:transition spd="slow">
    <p:wipe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Repository</a:t>
            </a:r>
            <a:endParaRPr lang="en-US" dirty="0"/>
          </a:p>
        </p:txBody>
      </p:sp>
      <p:sp>
        <p:nvSpPr>
          <p:cNvPr id="3" name="Text Placeholder 2"/>
          <p:cNvSpPr>
            <a:spLocks noGrp="1"/>
          </p:cNvSpPr>
          <p:nvPr>
            <p:ph type="body" idx="1"/>
          </p:nvPr>
        </p:nvSpPr>
        <p:spPr/>
        <p:txBody>
          <a:bodyPr/>
          <a:lstStyle/>
          <a:p>
            <a:r>
              <a:rPr lang="en-US" dirty="0" smtClean="0"/>
              <a:t>Daddy, how are repositories made?</a:t>
            </a:r>
            <a:endParaRPr lang="en-US" dirty="0"/>
          </a:p>
        </p:txBody>
      </p:sp>
    </p:spTree>
    <p:extLst>
      <p:ext uri="{BB962C8B-B14F-4D97-AF65-F5344CB8AC3E}">
        <p14:creationId xmlns:p14="http://schemas.microsoft.com/office/powerpoint/2010/main" val="1599920180"/>
      </p:ext>
    </p:extLst>
  </p:cSld>
  <p:clrMapOvr>
    <a:masterClrMapping/>
  </p:clrMapOvr>
  <p:transition spd="slow">
    <p:wipe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Rectangle 2"/>
          <p:cNvSpPr/>
          <p:nvPr/>
        </p:nvSpPr>
        <p:spPr>
          <a:xfrm>
            <a:off x="9722556" y="3984998"/>
            <a:ext cx="1664772" cy="39193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20769883">
            <a:off x="7092999" y="5046261"/>
            <a:ext cx="3785011" cy="923330"/>
          </a:xfrm>
          <a:prstGeom prst="rect">
            <a:avLst/>
          </a:prstGeom>
          <a:noFill/>
        </p:spPr>
        <p:txBody>
          <a:bodyPr wrap="none" lIns="91440" tIns="45720" rIns="91440" bIns="45720">
            <a:prstTxWarp prst="textTriangleInverted">
              <a:avLst/>
            </a:prstTxWarp>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Awesome!</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TextBox 4"/>
          <p:cNvSpPr txBox="1"/>
          <p:nvPr/>
        </p:nvSpPr>
        <p:spPr>
          <a:xfrm>
            <a:off x="4632960" y="1853184"/>
            <a:ext cx="4145280" cy="923330"/>
          </a:xfrm>
          <a:prstGeom prst="rect">
            <a:avLst/>
          </a:prstGeom>
          <a:noFill/>
        </p:spPr>
        <p:txBody>
          <a:bodyPr wrap="square" rtlCol="0">
            <a:spAutoFit/>
          </a:bodyPr>
          <a:lstStyle/>
          <a:p>
            <a:r>
              <a:rPr lang="en-US" dirty="0" smtClean="0">
                <a:solidFill>
                  <a:schemeClr val="accent5">
                    <a:lumMod val="75000"/>
                  </a:schemeClr>
                </a:solidFill>
              </a:rPr>
              <a:t>Now, just wait for someone to approve your pull request, and merge the branches!</a:t>
            </a:r>
            <a:endParaRPr lang="en-US" dirty="0">
              <a:solidFill>
                <a:schemeClr val="accent5">
                  <a:lumMod val="75000"/>
                </a:schemeClr>
              </a:solidFill>
            </a:endParaRPr>
          </a:p>
        </p:txBody>
      </p:sp>
    </p:spTree>
    <p:extLst>
      <p:ext uri="{BB962C8B-B14F-4D97-AF65-F5344CB8AC3E}">
        <p14:creationId xmlns:p14="http://schemas.microsoft.com/office/powerpoint/2010/main" val="3007142547"/>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Reverting</a:t>
            </a:r>
            <a:endParaRPr lang="en-US" dirty="0"/>
          </a:p>
        </p:txBody>
      </p:sp>
      <p:sp>
        <p:nvSpPr>
          <p:cNvPr id="3" name="Text Placeholder 2"/>
          <p:cNvSpPr>
            <a:spLocks noGrp="1"/>
          </p:cNvSpPr>
          <p:nvPr>
            <p:ph type="body" idx="1"/>
          </p:nvPr>
        </p:nvSpPr>
        <p:spPr/>
        <p:txBody>
          <a:bodyPr/>
          <a:lstStyle/>
          <a:p>
            <a:r>
              <a:rPr lang="en-US" dirty="0" smtClean="0"/>
              <a:t>No regrets</a:t>
            </a:r>
            <a:endParaRPr lang="en-US" dirty="0"/>
          </a:p>
        </p:txBody>
      </p:sp>
    </p:spTree>
    <p:extLst>
      <p:ext uri="{BB962C8B-B14F-4D97-AF65-F5344CB8AC3E}">
        <p14:creationId xmlns:p14="http://schemas.microsoft.com/office/powerpoint/2010/main" val="2108914671"/>
      </p:ext>
    </p:extLst>
  </p:cSld>
  <p:clrMapOvr>
    <a:masterClrMapping/>
  </p:clrMapOvr>
  <p:transition spd="slow">
    <p:wipe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Reverting changes</a:t>
            </a:r>
            <a:endParaRPr lang="en-US" dirty="0"/>
          </a:p>
        </p:txBody>
      </p:sp>
      <p:sp>
        <p:nvSpPr>
          <p:cNvPr id="5" name="Content Placeholder 4"/>
          <p:cNvSpPr>
            <a:spLocks noGrp="1"/>
          </p:cNvSpPr>
          <p:nvPr>
            <p:ph idx="1"/>
          </p:nvPr>
        </p:nvSpPr>
        <p:spPr/>
        <p:txBody>
          <a:bodyPr/>
          <a:lstStyle/>
          <a:p>
            <a:r>
              <a:rPr lang="en-US" dirty="0" smtClean="0"/>
              <a:t>The best way to avoid conflicts and mistakes is by not making them in the first place.</a:t>
            </a:r>
          </a:p>
          <a:p>
            <a:endParaRPr lang="en-US" dirty="0"/>
          </a:p>
          <a:p>
            <a:r>
              <a:rPr lang="en-US" dirty="0" smtClean="0"/>
              <a:t>Find the last ‘good’ version of the code</a:t>
            </a:r>
            <a:endParaRPr lang="en-US" dirty="0"/>
          </a:p>
          <a:p>
            <a:r>
              <a:rPr lang="en-US" dirty="0" smtClean="0"/>
              <a:t>Click revert</a:t>
            </a:r>
          </a:p>
        </p:txBody>
      </p:sp>
    </p:spTree>
    <p:extLst>
      <p:ext uri="{BB962C8B-B14F-4D97-AF65-F5344CB8AC3E}">
        <p14:creationId xmlns:p14="http://schemas.microsoft.com/office/powerpoint/2010/main" val="2580117872"/>
      </p:ext>
    </p:extLst>
  </p:cSld>
  <p:clrMapOvr>
    <a:masterClrMapping/>
  </p:clrMapOvr>
  <p:transition spd="slow">
    <p:wipe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219075"/>
            <a:ext cx="11658600" cy="6419850"/>
          </a:xfrm>
          <a:prstGeom prst="rect">
            <a:avLst/>
          </a:prstGeom>
        </p:spPr>
      </p:pic>
    </p:spTree>
    <p:extLst>
      <p:ext uri="{BB962C8B-B14F-4D97-AF65-F5344CB8AC3E}">
        <p14:creationId xmlns:p14="http://schemas.microsoft.com/office/powerpoint/2010/main" val="2668590972"/>
      </p:ext>
    </p:extLst>
  </p:cSld>
  <p:clrMapOvr>
    <a:masterClrMapping/>
  </p:clrMapOvr>
  <p:transition spd="slow">
    <p:wipe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219075"/>
            <a:ext cx="11658600" cy="6419850"/>
          </a:xfrm>
          <a:prstGeom prst="rect">
            <a:avLst/>
          </a:prstGeom>
        </p:spPr>
      </p:pic>
      <p:sp>
        <p:nvSpPr>
          <p:cNvPr id="3" name="Rectangle 2"/>
          <p:cNvSpPr/>
          <p:nvPr/>
        </p:nvSpPr>
        <p:spPr>
          <a:xfrm>
            <a:off x="10527228" y="2009894"/>
            <a:ext cx="616260" cy="39193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47360" y="3429000"/>
            <a:ext cx="5423281"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Always ask first!</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TextBox 4"/>
          <p:cNvSpPr txBox="1"/>
          <p:nvPr/>
        </p:nvSpPr>
        <p:spPr>
          <a:xfrm>
            <a:off x="5583936" y="4767072"/>
            <a:ext cx="5742432" cy="646331"/>
          </a:xfrm>
          <a:prstGeom prst="rect">
            <a:avLst/>
          </a:prstGeom>
          <a:noFill/>
        </p:spPr>
        <p:txBody>
          <a:bodyPr wrap="square" rtlCol="0">
            <a:spAutoFit/>
          </a:bodyPr>
          <a:lstStyle/>
          <a:p>
            <a:r>
              <a:rPr lang="en-US" dirty="0" smtClean="0">
                <a:solidFill>
                  <a:schemeClr val="accent5">
                    <a:lumMod val="75000"/>
                  </a:schemeClr>
                </a:solidFill>
              </a:rPr>
              <a:t>This is a bad example…</a:t>
            </a:r>
          </a:p>
          <a:p>
            <a:r>
              <a:rPr lang="en-US" dirty="0" smtClean="0">
                <a:solidFill>
                  <a:schemeClr val="accent5">
                    <a:lumMod val="75000"/>
                  </a:schemeClr>
                </a:solidFill>
              </a:rPr>
              <a:t>You can’t revert to a merge</a:t>
            </a:r>
            <a:endParaRPr lang="en-US" dirty="0">
              <a:solidFill>
                <a:schemeClr val="accent5">
                  <a:lumMod val="75000"/>
                </a:schemeClr>
              </a:solidFill>
            </a:endParaRPr>
          </a:p>
        </p:txBody>
      </p:sp>
    </p:spTree>
    <p:extLst>
      <p:ext uri="{BB962C8B-B14F-4D97-AF65-F5344CB8AC3E}">
        <p14:creationId xmlns:p14="http://schemas.microsoft.com/office/powerpoint/2010/main" val="295628296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Reminders</a:t>
            </a:r>
            <a:endParaRPr lang="en-US" dirty="0"/>
          </a:p>
        </p:txBody>
      </p:sp>
      <p:sp>
        <p:nvSpPr>
          <p:cNvPr id="3" name="Text Placeholder 2"/>
          <p:cNvSpPr>
            <a:spLocks noGrp="1"/>
          </p:cNvSpPr>
          <p:nvPr>
            <p:ph type="body" idx="1"/>
          </p:nvPr>
        </p:nvSpPr>
        <p:spPr/>
        <p:txBody>
          <a:bodyPr/>
          <a:lstStyle/>
          <a:p>
            <a:r>
              <a:rPr lang="en-US" dirty="0" smtClean="0"/>
              <a:t>GitHub is not stupid proof</a:t>
            </a:r>
            <a:endParaRPr lang="en-US" dirty="0"/>
          </a:p>
        </p:txBody>
      </p:sp>
    </p:spTree>
    <p:extLst>
      <p:ext uri="{BB962C8B-B14F-4D97-AF65-F5344CB8AC3E}">
        <p14:creationId xmlns:p14="http://schemas.microsoft.com/office/powerpoint/2010/main" val="1943979368"/>
      </p:ext>
    </p:extLst>
  </p:cSld>
  <p:clrMapOvr>
    <a:masterClrMapping/>
  </p:clrMapOvr>
  <p:transition spd="slow">
    <p:wipe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Pull then Push [it real good]</a:t>
            </a:r>
            <a:endParaRPr lang="en-US" dirty="0"/>
          </a:p>
        </p:txBody>
      </p:sp>
      <p:sp>
        <p:nvSpPr>
          <p:cNvPr id="5" name="Content Placeholder 4"/>
          <p:cNvSpPr>
            <a:spLocks noGrp="1"/>
          </p:cNvSpPr>
          <p:nvPr>
            <p:ph idx="1"/>
          </p:nvPr>
        </p:nvSpPr>
        <p:spPr/>
        <p:txBody>
          <a:bodyPr/>
          <a:lstStyle/>
          <a:p>
            <a:r>
              <a:rPr lang="en-US" dirty="0" smtClean="0"/>
              <a:t>ALWAYS sync to make sure your local version of the repository is up to date with the version that’s stored in the mothership before you start working. This is called “pulling”, which is a command in the </a:t>
            </a:r>
            <a:r>
              <a:rPr lang="en-US" dirty="0" err="1" smtClean="0"/>
              <a:t>Git</a:t>
            </a:r>
            <a:r>
              <a:rPr lang="en-US" dirty="0" smtClean="0"/>
              <a:t> Shell</a:t>
            </a:r>
          </a:p>
          <a:p>
            <a:r>
              <a:rPr lang="en-US" dirty="0" smtClean="0"/>
              <a:t>ALWAYS commit your changes, and sync them back up to the cloud version, so there aren’t discrepancies. This is called pushing, a </a:t>
            </a:r>
            <a:r>
              <a:rPr lang="en-US" dirty="0" err="1" smtClean="0"/>
              <a:t>Git</a:t>
            </a:r>
            <a:r>
              <a:rPr lang="en-US" dirty="0" smtClean="0"/>
              <a:t> Shell command, and a popular </a:t>
            </a:r>
            <a:r>
              <a:rPr lang="en-US" dirty="0" err="1" smtClean="0"/>
              <a:t>Geico</a:t>
            </a:r>
            <a:r>
              <a:rPr lang="en-US" dirty="0" smtClean="0"/>
              <a:t> Commercial</a:t>
            </a:r>
          </a:p>
        </p:txBody>
      </p:sp>
    </p:spTree>
    <p:extLst>
      <p:ext uri="{BB962C8B-B14F-4D97-AF65-F5344CB8AC3E}">
        <p14:creationId xmlns:p14="http://schemas.microsoft.com/office/powerpoint/2010/main" val="3278389407"/>
      </p:ext>
    </p:extLst>
  </p:cSld>
  <p:clrMapOvr>
    <a:masterClrMapping/>
  </p:clrMapOvr>
  <p:transition spd="slow">
    <p:wipe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Fork it up!</a:t>
            </a:r>
            <a:endParaRPr lang="en-US" dirty="0"/>
          </a:p>
        </p:txBody>
      </p:sp>
      <p:sp>
        <p:nvSpPr>
          <p:cNvPr id="3" name="Content Placeholder 2"/>
          <p:cNvSpPr>
            <a:spLocks noGrp="1"/>
          </p:cNvSpPr>
          <p:nvPr>
            <p:ph idx="1"/>
          </p:nvPr>
        </p:nvSpPr>
        <p:spPr/>
        <p:txBody>
          <a:bodyPr/>
          <a:lstStyle/>
          <a:p>
            <a:r>
              <a:rPr lang="en-US" dirty="0" smtClean="0"/>
              <a:t>There’s not really a good reason to fork the repository. </a:t>
            </a:r>
          </a:p>
          <a:p>
            <a:r>
              <a:rPr lang="en-US" dirty="0" smtClean="0"/>
              <a:t>Forking is the operation of creating a new repository pre-stuffed with the contents of another repository.</a:t>
            </a:r>
          </a:p>
          <a:p>
            <a:pPr lvl="1"/>
            <a:r>
              <a:rPr lang="en-US" dirty="0" smtClean="0"/>
              <a:t>For example, if I wanted to make a better version of windows, I could fork the windows repo so I have my own copy to hack up. Microsoft’s version of their windows repo is unaffected my any meddling I do</a:t>
            </a:r>
          </a:p>
        </p:txBody>
      </p:sp>
    </p:spTree>
    <p:extLst>
      <p:ext uri="{BB962C8B-B14F-4D97-AF65-F5344CB8AC3E}">
        <p14:creationId xmlns:p14="http://schemas.microsoft.com/office/powerpoint/2010/main" val="4083328812"/>
      </p:ext>
    </p:extLst>
  </p:cSld>
  <p:clrMapOvr>
    <a:masterClrMapping/>
  </p:clrMapOvr>
  <p:transition spd="slow">
    <p:wipe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Good Luck!</a:t>
            </a:r>
            <a:endParaRPr lang="en-US" dirty="0"/>
          </a:p>
        </p:txBody>
      </p:sp>
      <p:sp>
        <p:nvSpPr>
          <p:cNvPr id="5" name="Text Placeholder 4"/>
          <p:cNvSpPr>
            <a:spLocks noGrp="1"/>
          </p:cNvSpPr>
          <p:nvPr>
            <p:ph type="body" idx="1"/>
          </p:nvPr>
        </p:nvSpPr>
        <p:spPr/>
        <p:txBody>
          <a:bodyPr/>
          <a:lstStyle/>
          <a:p>
            <a:r>
              <a:rPr lang="en-US" dirty="0" smtClean="0"/>
              <a:t>Happy </a:t>
            </a:r>
            <a:r>
              <a:rPr lang="en-US" dirty="0" err="1" smtClean="0"/>
              <a:t>gitting</a:t>
            </a:r>
            <a:r>
              <a:rPr lang="en-US" dirty="0" smtClean="0"/>
              <a:t>!</a:t>
            </a:r>
            <a:endParaRPr lang="en-US" dirty="0"/>
          </a:p>
        </p:txBody>
      </p:sp>
    </p:spTree>
    <p:extLst>
      <p:ext uri="{BB962C8B-B14F-4D97-AF65-F5344CB8AC3E}">
        <p14:creationId xmlns:p14="http://schemas.microsoft.com/office/powerpoint/2010/main" val="2191082798"/>
      </p:ext>
    </p:extLst>
  </p:cSld>
  <p:clrMapOvr>
    <a:masterClrMapping/>
  </p:clrMapOvr>
  <p:transition spd="slow">
    <p:wipe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new Repository</a:t>
            </a:r>
            <a:endParaRPr lang="en-US" dirty="0"/>
          </a:p>
        </p:txBody>
      </p:sp>
      <p:sp>
        <p:nvSpPr>
          <p:cNvPr id="6" name="Text Placeholder 5"/>
          <p:cNvSpPr>
            <a:spLocks noGrp="1"/>
          </p:cNvSpPr>
          <p:nvPr>
            <p:ph type="body" idx="1"/>
          </p:nvPr>
        </p:nvSpPr>
        <p:spPr>
          <a:xfrm>
            <a:off x="0" y="2174875"/>
            <a:ext cx="6004585" cy="576262"/>
          </a:xfrm>
        </p:spPr>
        <p:style>
          <a:lnRef idx="1">
            <a:schemeClr val="accent2"/>
          </a:lnRef>
          <a:fillRef idx="3">
            <a:schemeClr val="accent2"/>
          </a:fillRef>
          <a:effectRef idx="2">
            <a:schemeClr val="accent2"/>
          </a:effectRef>
          <a:fontRef idx="minor">
            <a:schemeClr val="lt1"/>
          </a:fontRef>
        </p:style>
        <p:txBody>
          <a:bodyPr/>
          <a:lstStyle/>
          <a:p>
            <a:r>
              <a:rPr lang="en-US" dirty="0" smtClean="0"/>
              <a:t>Do Create a repository!</a:t>
            </a:r>
            <a:endParaRPr lang="en-US" dirty="0"/>
          </a:p>
        </p:txBody>
      </p:sp>
      <p:sp>
        <p:nvSpPr>
          <p:cNvPr id="7" name="Content Placeholder 6"/>
          <p:cNvSpPr>
            <a:spLocks noGrp="1"/>
          </p:cNvSpPr>
          <p:nvPr>
            <p:ph sz="half" idx="2"/>
          </p:nvPr>
        </p:nvSpPr>
        <p:spPr>
          <a:xfrm>
            <a:off x="0" y="2751138"/>
            <a:ext cx="6004585" cy="3109913"/>
          </a:xfrm>
        </p:spPr>
        <p:txBody>
          <a:bodyPr/>
          <a:lstStyle/>
          <a:p>
            <a:r>
              <a:rPr lang="en-US" dirty="0" smtClean="0"/>
              <a:t>If you are starting a new project unrelated to existing projects</a:t>
            </a:r>
          </a:p>
          <a:p>
            <a:r>
              <a:rPr lang="en-US" dirty="0" smtClean="0"/>
              <a:t>If you want to start a personal project</a:t>
            </a:r>
          </a:p>
          <a:p>
            <a:r>
              <a:rPr lang="en-US" dirty="0" smtClean="0"/>
              <a:t>If you are proving a concept</a:t>
            </a:r>
          </a:p>
          <a:p>
            <a:pPr lvl="1"/>
            <a:r>
              <a:rPr lang="en-US" dirty="0" smtClean="0"/>
              <a:t>E.G. 2-speed chassis</a:t>
            </a:r>
          </a:p>
          <a:p>
            <a:endParaRPr lang="en-US" dirty="0" smtClean="0"/>
          </a:p>
          <a:p>
            <a:endParaRPr lang="en-US" dirty="0"/>
          </a:p>
        </p:txBody>
      </p:sp>
      <p:sp>
        <p:nvSpPr>
          <p:cNvPr id="8" name="Text Placeholder 7"/>
          <p:cNvSpPr>
            <a:spLocks noGrp="1"/>
          </p:cNvSpPr>
          <p:nvPr>
            <p:ph type="body" sz="quarter" idx="3"/>
          </p:nvPr>
        </p:nvSpPr>
        <p:spPr>
          <a:xfrm>
            <a:off x="6187415" y="2174875"/>
            <a:ext cx="6004585" cy="576262"/>
          </a:xfrm>
        </p:spPr>
        <p:style>
          <a:lnRef idx="1">
            <a:schemeClr val="accent6"/>
          </a:lnRef>
          <a:fillRef idx="3">
            <a:schemeClr val="accent6"/>
          </a:fillRef>
          <a:effectRef idx="2">
            <a:schemeClr val="accent6"/>
          </a:effectRef>
          <a:fontRef idx="minor">
            <a:schemeClr val="lt1"/>
          </a:fontRef>
        </p:style>
        <p:txBody>
          <a:bodyPr/>
          <a:lstStyle/>
          <a:p>
            <a:r>
              <a:rPr lang="en-US" dirty="0" smtClean="0"/>
              <a:t>DO NOT CREATE A REPOSITORY!!</a:t>
            </a:r>
            <a:endParaRPr lang="en-US" dirty="0"/>
          </a:p>
        </p:txBody>
      </p:sp>
      <p:sp>
        <p:nvSpPr>
          <p:cNvPr id="9" name="Content Placeholder 8"/>
          <p:cNvSpPr>
            <a:spLocks noGrp="1"/>
          </p:cNvSpPr>
          <p:nvPr>
            <p:ph sz="quarter" idx="4"/>
          </p:nvPr>
        </p:nvSpPr>
        <p:spPr>
          <a:xfrm>
            <a:off x="6187415" y="2751138"/>
            <a:ext cx="6004585" cy="3109913"/>
          </a:xfrm>
        </p:spPr>
        <p:txBody>
          <a:bodyPr/>
          <a:lstStyle/>
          <a:p>
            <a:r>
              <a:rPr lang="en-US" dirty="0" smtClean="0"/>
              <a:t>If you are modifying someone else’s code</a:t>
            </a:r>
          </a:p>
          <a:p>
            <a:r>
              <a:rPr lang="en-US" dirty="0" smtClean="0"/>
              <a:t>If you are starting a project for the current competition season</a:t>
            </a:r>
          </a:p>
        </p:txBody>
      </p:sp>
      <p:sp>
        <p:nvSpPr>
          <p:cNvPr id="2" name="Rectangle 1"/>
          <p:cNvSpPr/>
          <p:nvPr/>
        </p:nvSpPr>
        <p:spPr>
          <a:xfrm>
            <a:off x="3686860" y="3214173"/>
            <a:ext cx="2116531" cy="2646878"/>
          </a:xfrm>
          <a:prstGeom prst="rect">
            <a:avLst/>
          </a:prstGeom>
          <a:noFill/>
        </p:spPr>
        <p:txBody>
          <a:bodyPr wrap="square" lIns="91440" tIns="45720" rIns="91440" bIns="45720">
            <a:spAutoFit/>
          </a:bodyPr>
          <a:lstStyle/>
          <a:p>
            <a:pPr algn="ctr"/>
            <a:r>
              <a:rPr lang="en-US" sz="166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pic>
        <p:nvPicPr>
          <p:cNvPr id="2056" name="Picture 8" descr="https://upload.wikimedia.org/wikipedia/commons/thumb/1/1a/South_Africa_-_Do_Not_Enter.svg/600px-South_Africa_-_Do_Not_Ent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51" y="4057651"/>
            <a:ext cx="1803400" cy="18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18988"/>
      </p:ext>
    </p:extLst>
  </p:cSld>
  <p:clrMapOvr>
    <a:masterClrMapping/>
  </p:clrMapOvr>
  <p:transition spd="slow">
    <p:wipe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409" y="206375"/>
            <a:ext cx="11658600" cy="6419850"/>
          </a:xfrm>
          <a:prstGeom prst="rect">
            <a:avLst/>
          </a:prstGeom>
          <a:effectLst>
            <a:glow rad="228600">
              <a:schemeClr val="accent1">
                <a:satMod val="175000"/>
                <a:alpha val="40000"/>
              </a:schemeClr>
            </a:glow>
          </a:effectLst>
        </p:spPr>
      </p:pic>
      <p:sp>
        <p:nvSpPr>
          <p:cNvPr id="3" name="Up Arrow 2"/>
          <p:cNvSpPr/>
          <p:nvPr/>
        </p:nvSpPr>
        <p:spPr>
          <a:xfrm rot="19419205">
            <a:off x="1003139" y="216587"/>
            <a:ext cx="2501900" cy="53950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61196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700" y="219075"/>
            <a:ext cx="11658600" cy="6419850"/>
          </a:xfrm>
          <a:prstGeom prst="rect">
            <a:avLst/>
          </a:prstGeom>
        </p:spPr>
      </p:pic>
    </p:spTree>
    <p:extLst>
      <p:ext uri="{BB962C8B-B14F-4D97-AF65-F5344CB8AC3E}">
        <p14:creationId xmlns:p14="http://schemas.microsoft.com/office/powerpoint/2010/main" val="1004388388"/>
      </p:ext>
    </p:extLst>
  </p:cSld>
  <p:clrMapOvr>
    <a:masterClrMapping/>
  </p:clrMapOvr>
  <p:transition spd="slow">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700" y="219075"/>
            <a:ext cx="11658600" cy="6419850"/>
          </a:xfrm>
          <a:prstGeom prst="rect">
            <a:avLst/>
          </a:prstGeom>
        </p:spPr>
      </p:pic>
      <p:pic>
        <p:nvPicPr>
          <p:cNvPr id="3" name="Picture 2"/>
          <p:cNvPicPr>
            <a:picLocks noChangeAspect="1"/>
          </p:cNvPicPr>
          <p:nvPr/>
        </p:nvPicPr>
        <p:blipFill rotWithShape="1">
          <a:blip r:embed="rId3"/>
          <a:srcRect l="197" t="3947" r="52352" b="50712"/>
          <a:stretch/>
        </p:blipFill>
        <p:spPr>
          <a:xfrm>
            <a:off x="1215569" y="861060"/>
            <a:ext cx="9760861" cy="5135880"/>
          </a:xfrm>
          <a:prstGeom prst="rect">
            <a:avLst/>
          </a:prstGeom>
          <a:ln>
            <a:solidFill>
              <a:schemeClr val="accent6"/>
            </a:solidFill>
          </a:ln>
        </p:spPr>
      </p:pic>
    </p:spTree>
    <p:extLst>
      <p:ext uri="{BB962C8B-B14F-4D97-AF65-F5344CB8AC3E}">
        <p14:creationId xmlns:p14="http://schemas.microsoft.com/office/powerpoint/2010/main" val="3602571276"/>
      </p:ext>
    </p:extLst>
  </p:cSld>
  <p:clrMapOvr>
    <a:masterClrMapping/>
  </p:clrMapOvr>
  <p:transition spd="slow">
    <p:wipe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265</TotalTime>
  <Words>997</Words>
  <Application>Microsoft Office PowerPoint</Application>
  <PresentationFormat>Widescreen</PresentationFormat>
  <Paragraphs>149</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Century Gothic</vt:lpstr>
      <vt:lpstr>Wingdings</vt:lpstr>
      <vt:lpstr>Wingdings 2</vt:lpstr>
      <vt:lpstr>Quotable</vt:lpstr>
      <vt:lpstr>GitHub for Blithering Idiots</vt:lpstr>
      <vt:lpstr>Git-Who?</vt:lpstr>
      <vt:lpstr>Jargon</vt:lpstr>
      <vt:lpstr>The Windows UI</vt:lpstr>
      <vt:lpstr>Creating a New Repository</vt:lpstr>
      <vt:lpstr>Creating a new Repository</vt:lpstr>
      <vt:lpstr>PowerPoint Presentation</vt:lpstr>
      <vt:lpstr>PowerPoint Presentation</vt:lpstr>
      <vt:lpstr>PowerPoint Presentation</vt:lpstr>
      <vt:lpstr>PowerPoint Presentation</vt:lpstr>
      <vt:lpstr>Success!</vt:lpstr>
      <vt:lpstr>Publishing a Repo</vt:lpstr>
      <vt:lpstr>PowerPoint Presentation</vt:lpstr>
      <vt:lpstr>Celebrate!</vt:lpstr>
      <vt:lpstr>Not so fast…</vt:lpstr>
      <vt:lpstr>Existing Repo</vt:lpstr>
      <vt:lpstr>Create a new Eclipse project to track</vt:lpstr>
      <vt:lpstr>Follow the wizard…</vt:lpstr>
      <vt:lpstr>Add the Project to the Repo</vt:lpstr>
      <vt:lpstr>Dump the project into the Repository</vt:lpstr>
      <vt:lpstr>Now delete the project.</vt:lpstr>
      <vt:lpstr>Now check GitHub!</vt:lpstr>
      <vt:lpstr>PowerPoint Presentation</vt:lpstr>
      <vt:lpstr>PowerPoint Presentation</vt:lpstr>
      <vt:lpstr>PowerPoint Presentation</vt:lpstr>
      <vt:lpstr>Re-Adding the project to Eclipse</vt:lpstr>
      <vt:lpstr>Adding a repository from Git</vt:lpstr>
      <vt:lpstr>Choose Existing Local Repository</vt:lpstr>
      <vt:lpstr>Finding your Repo</vt:lpstr>
      <vt:lpstr>Almost Done!</vt:lpstr>
      <vt:lpstr>PowerPoint Presentation</vt:lpstr>
      <vt:lpstr>Track Existing code</vt:lpstr>
      <vt:lpstr>PowerPoint Presentation</vt:lpstr>
      <vt:lpstr>PowerPoint Presentation</vt:lpstr>
      <vt:lpstr>Cloning</vt:lpstr>
      <vt:lpstr>“Cloning”</vt:lpstr>
      <vt:lpstr>PowerPoint Presentation</vt:lpstr>
      <vt:lpstr>PowerPoint Presentation</vt:lpstr>
      <vt:lpstr>Choose a location that makes sense!</vt:lpstr>
      <vt:lpstr>PowerPoint Presentation</vt:lpstr>
      <vt:lpstr>Branching Out</vt:lpstr>
      <vt:lpstr>Branches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Reverting</vt:lpstr>
      <vt:lpstr>Reverting changes</vt:lpstr>
      <vt:lpstr>PowerPoint Presentation</vt:lpstr>
      <vt:lpstr>PowerPoint Presentation</vt:lpstr>
      <vt:lpstr>Reminders</vt:lpstr>
      <vt:lpstr>Pull then Push [it real good]</vt:lpstr>
      <vt:lpstr>Don’t Fork it up!</vt:lpstr>
      <vt:lpstr>Good Luck!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for Blithering Idiots</dc:title>
  <dc:creator>Cody Burrows</dc:creator>
  <cp:lastModifiedBy>Cody Burrows</cp:lastModifiedBy>
  <cp:revision>50</cp:revision>
  <dcterms:created xsi:type="dcterms:W3CDTF">2015-12-10T00:52:53Z</dcterms:created>
  <dcterms:modified xsi:type="dcterms:W3CDTF">2015-12-16T22:07:05Z</dcterms:modified>
</cp:coreProperties>
</file>